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9" r:id="rId5"/>
    <p:sldId id="260" r:id="rId6"/>
    <p:sldId id="261" r:id="rId7"/>
    <p:sldId id="262" r:id="rId8"/>
    <p:sldId id="263" r:id="rId9"/>
    <p:sldId id="257"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4" r:id="rId26"/>
    <p:sldId id="285" r:id="rId27"/>
    <p:sldId id="279" r:id="rId28"/>
    <p:sldId id="280" r:id="rId29"/>
    <p:sldId id="281" r:id="rId30"/>
    <p:sldId id="282" r:id="rId31"/>
    <p:sldId id="286" r:id="rId32"/>
    <p:sldId id="287" r:id="rId33"/>
    <p:sldId id="288" r:id="rId34"/>
    <p:sldId id="289" r:id="rId35"/>
    <p:sldId id="290" r:id="rId36"/>
    <p:sldId id="291" r:id="rId37"/>
    <p:sldId id="292" r:id="rId38"/>
    <p:sldId id="293" r:id="rId39"/>
    <p:sldId id="294" r:id="rId40"/>
    <p:sldId id="295" r:id="rId41"/>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16FEA8A3-7855-42E4-AFAB-F53B1D5FAB58}" type="datetimeFigureOut">
              <a:rPr lang="ms-MY" smtClean="0"/>
              <a:t>03/09/2015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94D53396-2DAC-4C29-BA61-B0EC61F140AF}" type="slidenum">
              <a:rPr lang="ms-MY" smtClean="0"/>
              <a:t>‹#›</a:t>
            </a:fld>
            <a:endParaRPr lang="ms-MY"/>
          </a:p>
        </p:txBody>
      </p:sp>
    </p:spTree>
    <p:extLst>
      <p:ext uri="{BB962C8B-B14F-4D97-AF65-F5344CB8AC3E}">
        <p14:creationId xmlns:p14="http://schemas.microsoft.com/office/powerpoint/2010/main" val="205290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16FEA8A3-7855-42E4-AFAB-F53B1D5FAB58}" type="datetimeFigureOut">
              <a:rPr lang="ms-MY" smtClean="0"/>
              <a:t>03/09/2015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94D53396-2DAC-4C29-BA61-B0EC61F140AF}" type="slidenum">
              <a:rPr lang="ms-MY" smtClean="0"/>
              <a:t>‹#›</a:t>
            </a:fld>
            <a:endParaRPr lang="ms-MY"/>
          </a:p>
        </p:txBody>
      </p:sp>
    </p:spTree>
    <p:extLst>
      <p:ext uri="{BB962C8B-B14F-4D97-AF65-F5344CB8AC3E}">
        <p14:creationId xmlns:p14="http://schemas.microsoft.com/office/powerpoint/2010/main" val="4221866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16FEA8A3-7855-42E4-AFAB-F53B1D5FAB58}" type="datetimeFigureOut">
              <a:rPr lang="ms-MY" smtClean="0"/>
              <a:t>03/09/2015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94D53396-2DAC-4C29-BA61-B0EC61F140AF}" type="slidenum">
              <a:rPr lang="ms-MY" smtClean="0"/>
              <a:t>‹#›</a:t>
            </a:fld>
            <a:endParaRPr lang="ms-MY"/>
          </a:p>
        </p:txBody>
      </p:sp>
    </p:spTree>
    <p:extLst>
      <p:ext uri="{BB962C8B-B14F-4D97-AF65-F5344CB8AC3E}">
        <p14:creationId xmlns:p14="http://schemas.microsoft.com/office/powerpoint/2010/main" val="1217059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E3AB8-F1A4-48EA-B806-15681BA047E4}" type="datetimeFigureOut">
              <a:rPr lang="en-US" smtClean="0">
                <a:solidFill>
                  <a:prstClr val="black">
                    <a:tint val="75000"/>
                  </a:prstClr>
                </a:solidFill>
              </a:rPr>
              <a:pPr/>
              <a:t>9/3/2015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20513C-A66B-4BEF-94CC-EC94F7DEB3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645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E3AB8-F1A4-48EA-B806-15681BA047E4}" type="datetimeFigureOut">
              <a:rPr lang="en-US" smtClean="0">
                <a:solidFill>
                  <a:prstClr val="black">
                    <a:tint val="75000"/>
                  </a:prstClr>
                </a:solidFill>
              </a:rPr>
              <a:pPr/>
              <a:t>9/3/2015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20513C-A66B-4BEF-94CC-EC94F7DEB3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6853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E3AB8-F1A4-48EA-B806-15681BA047E4}" type="datetimeFigureOut">
              <a:rPr lang="en-US" smtClean="0">
                <a:solidFill>
                  <a:prstClr val="black">
                    <a:tint val="75000"/>
                  </a:prstClr>
                </a:solidFill>
              </a:rPr>
              <a:pPr/>
              <a:t>9/3/2015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20513C-A66B-4BEF-94CC-EC94F7DEB3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9744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E3AB8-F1A4-48EA-B806-15681BA047E4}" type="datetimeFigureOut">
              <a:rPr lang="en-US" smtClean="0">
                <a:solidFill>
                  <a:prstClr val="black">
                    <a:tint val="75000"/>
                  </a:prstClr>
                </a:solidFill>
              </a:rPr>
              <a:pPr/>
              <a:t>9/3/2015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20513C-A66B-4BEF-94CC-EC94F7DEB3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740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E3AB8-F1A4-48EA-B806-15681BA047E4}" type="datetimeFigureOut">
              <a:rPr lang="en-US" smtClean="0">
                <a:solidFill>
                  <a:prstClr val="black">
                    <a:tint val="75000"/>
                  </a:prstClr>
                </a:solidFill>
              </a:rPr>
              <a:pPr/>
              <a:t>9/3/2015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720513C-A66B-4BEF-94CC-EC94F7DEB3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910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E3AB8-F1A4-48EA-B806-15681BA047E4}" type="datetimeFigureOut">
              <a:rPr lang="en-US" smtClean="0">
                <a:solidFill>
                  <a:prstClr val="black">
                    <a:tint val="75000"/>
                  </a:prstClr>
                </a:solidFill>
              </a:rPr>
              <a:pPr/>
              <a:t>9/3/2015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720513C-A66B-4BEF-94CC-EC94F7DEB3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654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E3AB8-F1A4-48EA-B806-15681BA047E4}" type="datetimeFigureOut">
              <a:rPr lang="en-US" smtClean="0">
                <a:solidFill>
                  <a:prstClr val="black">
                    <a:tint val="75000"/>
                  </a:prstClr>
                </a:solidFill>
              </a:rPr>
              <a:pPr/>
              <a:t>9/3/2015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720513C-A66B-4BEF-94CC-EC94F7DEB3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0707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E3AB8-F1A4-48EA-B806-15681BA047E4}" type="datetimeFigureOut">
              <a:rPr lang="en-US" smtClean="0">
                <a:solidFill>
                  <a:prstClr val="black">
                    <a:tint val="75000"/>
                  </a:prstClr>
                </a:solidFill>
              </a:rPr>
              <a:pPr/>
              <a:t>9/3/2015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20513C-A66B-4BEF-94CC-EC94F7DEB3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277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16FEA8A3-7855-42E4-AFAB-F53B1D5FAB58}" type="datetimeFigureOut">
              <a:rPr lang="ms-MY" smtClean="0"/>
              <a:t>03/09/2015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94D53396-2DAC-4C29-BA61-B0EC61F140AF}" type="slidenum">
              <a:rPr lang="ms-MY" smtClean="0"/>
              <a:t>‹#›</a:t>
            </a:fld>
            <a:endParaRPr lang="ms-MY"/>
          </a:p>
        </p:txBody>
      </p:sp>
    </p:spTree>
    <p:extLst>
      <p:ext uri="{BB962C8B-B14F-4D97-AF65-F5344CB8AC3E}">
        <p14:creationId xmlns:p14="http://schemas.microsoft.com/office/powerpoint/2010/main" val="1770526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E3AB8-F1A4-48EA-B806-15681BA047E4}" type="datetimeFigureOut">
              <a:rPr lang="en-US" smtClean="0">
                <a:solidFill>
                  <a:prstClr val="black">
                    <a:tint val="75000"/>
                  </a:prstClr>
                </a:solidFill>
              </a:rPr>
              <a:pPr/>
              <a:t>9/3/2015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20513C-A66B-4BEF-94CC-EC94F7DEB3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957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E3AB8-F1A4-48EA-B806-15681BA047E4}" type="datetimeFigureOut">
              <a:rPr lang="en-US" smtClean="0">
                <a:solidFill>
                  <a:prstClr val="black">
                    <a:tint val="75000"/>
                  </a:prstClr>
                </a:solidFill>
              </a:rPr>
              <a:pPr/>
              <a:t>9/3/2015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20513C-A66B-4BEF-94CC-EC94F7DEB3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4354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E3AB8-F1A4-48EA-B806-15681BA047E4}" type="datetimeFigureOut">
              <a:rPr lang="en-US" smtClean="0">
                <a:solidFill>
                  <a:prstClr val="black">
                    <a:tint val="75000"/>
                  </a:prstClr>
                </a:solidFill>
              </a:rPr>
              <a:pPr/>
              <a:t>9/3/2015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20513C-A66B-4BEF-94CC-EC94F7DEB3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827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E3AB8-F1A4-48EA-B806-15681BA047E4}" type="datetimeFigureOut">
              <a:rPr lang="en-US" smtClean="0">
                <a:solidFill>
                  <a:prstClr val="black">
                    <a:tint val="75000"/>
                  </a:prstClr>
                </a:solidFill>
              </a:rPr>
              <a:pPr/>
              <a:t>9/3/2015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20513C-A66B-4BEF-94CC-EC94F7DEB3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9856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E3AB8-F1A4-48EA-B806-15681BA047E4}" type="datetimeFigureOut">
              <a:rPr lang="en-US" smtClean="0">
                <a:solidFill>
                  <a:prstClr val="black">
                    <a:tint val="75000"/>
                  </a:prstClr>
                </a:solidFill>
              </a:rPr>
              <a:pPr/>
              <a:t>9/3/2015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20513C-A66B-4BEF-94CC-EC94F7DEB3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94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E3AB8-F1A4-48EA-B806-15681BA047E4}" type="datetimeFigureOut">
              <a:rPr lang="en-US" smtClean="0">
                <a:solidFill>
                  <a:prstClr val="black">
                    <a:tint val="75000"/>
                  </a:prstClr>
                </a:solidFill>
              </a:rPr>
              <a:pPr/>
              <a:t>9/3/2015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20513C-A66B-4BEF-94CC-EC94F7DEB3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4672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E3AB8-F1A4-48EA-B806-15681BA047E4}" type="datetimeFigureOut">
              <a:rPr lang="en-US" smtClean="0">
                <a:solidFill>
                  <a:prstClr val="black">
                    <a:tint val="75000"/>
                  </a:prstClr>
                </a:solidFill>
              </a:rPr>
              <a:pPr/>
              <a:t>9/3/2015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20513C-A66B-4BEF-94CC-EC94F7DEB3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7107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E3AB8-F1A4-48EA-B806-15681BA047E4}" type="datetimeFigureOut">
              <a:rPr lang="en-US" smtClean="0">
                <a:solidFill>
                  <a:prstClr val="black">
                    <a:tint val="75000"/>
                  </a:prstClr>
                </a:solidFill>
              </a:rPr>
              <a:pPr/>
              <a:t>9/3/2015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720513C-A66B-4BEF-94CC-EC94F7DEB3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42546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E3AB8-F1A4-48EA-B806-15681BA047E4}" type="datetimeFigureOut">
              <a:rPr lang="en-US" smtClean="0">
                <a:solidFill>
                  <a:prstClr val="black">
                    <a:tint val="75000"/>
                  </a:prstClr>
                </a:solidFill>
              </a:rPr>
              <a:pPr/>
              <a:t>9/3/2015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720513C-A66B-4BEF-94CC-EC94F7DEB3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8108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E3AB8-F1A4-48EA-B806-15681BA047E4}" type="datetimeFigureOut">
              <a:rPr lang="en-US" smtClean="0">
                <a:solidFill>
                  <a:prstClr val="black">
                    <a:tint val="75000"/>
                  </a:prstClr>
                </a:solidFill>
              </a:rPr>
              <a:pPr/>
              <a:t>9/3/2015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720513C-A66B-4BEF-94CC-EC94F7DEB3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62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FEA8A3-7855-42E4-AFAB-F53B1D5FAB58}" type="datetimeFigureOut">
              <a:rPr lang="ms-MY" smtClean="0"/>
              <a:t>03/09/2015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94D53396-2DAC-4C29-BA61-B0EC61F140AF}" type="slidenum">
              <a:rPr lang="ms-MY" smtClean="0"/>
              <a:t>‹#›</a:t>
            </a:fld>
            <a:endParaRPr lang="ms-MY"/>
          </a:p>
        </p:txBody>
      </p:sp>
    </p:spTree>
    <p:extLst>
      <p:ext uri="{BB962C8B-B14F-4D97-AF65-F5344CB8AC3E}">
        <p14:creationId xmlns:p14="http://schemas.microsoft.com/office/powerpoint/2010/main" val="30060536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E3AB8-F1A4-48EA-B806-15681BA047E4}" type="datetimeFigureOut">
              <a:rPr lang="en-US" smtClean="0">
                <a:solidFill>
                  <a:prstClr val="black">
                    <a:tint val="75000"/>
                  </a:prstClr>
                </a:solidFill>
              </a:rPr>
              <a:pPr/>
              <a:t>9/3/2015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20513C-A66B-4BEF-94CC-EC94F7DEB3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41766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E3AB8-F1A4-48EA-B806-15681BA047E4}" type="datetimeFigureOut">
              <a:rPr lang="en-US" smtClean="0">
                <a:solidFill>
                  <a:prstClr val="black">
                    <a:tint val="75000"/>
                  </a:prstClr>
                </a:solidFill>
              </a:rPr>
              <a:pPr/>
              <a:t>9/3/2015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20513C-A66B-4BEF-94CC-EC94F7DEB3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36993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E3AB8-F1A4-48EA-B806-15681BA047E4}" type="datetimeFigureOut">
              <a:rPr lang="en-US" smtClean="0">
                <a:solidFill>
                  <a:prstClr val="black">
                    <a:tint val="75000"/>
                  </a:prstClr>
                </a:solidFill>
              </a:rPr>
              <a:pPr/>
              <a:t>9/3/2015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20513C-A66B-4BEF-94CC-EC94F7DEB3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30531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E3AB8-F1A4-48EA-B806-15681BA047E4}" type="datetimeFigureOut">
              <a:rPr lang="en-US" smtClean="0">
                <a:solidFill>
                  <a:prstClr val="black">
                    <a:tint val="75000"/>
                  </a:prstClr>
                </a:solidFill>
              </a:rPr>
              <a:pPr/>
              <a:t>9/3/2015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20513C-A66B-4BEF-94CC-EC94F7DEB3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635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16FEA8A3-7855-42E4-AFAB-F53B1D5FAB58}" type="datetimeFigureOut">
              <a:rPr lang="ms-MY" smtClean="0"/>
              <a:t>03/09/2015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94D53396-2DAC-4C29-BA61-B0EC61F140AF}" type="slidenum">
              <a:rPr lang="ms-MY" smtClean="0"/>
              <a:t>‹#›</a:t>
            </a:fld>
            <a:endParaRPr lang="ms-MY"/>
          </a:p>
        </p:txBody>
      </p:sp>
    </p:spTree>
    <p:extLst>
      <p:ext uri="{BB962C8B-B14F-4D97-AF65-F5344CB8AC3E}">
        <p14:creationId xmlns:p14="http://schemas.microsoft.com/office/powerpoint/2010/main" val="43951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16FEA8A3-7855-42E4-AFAB-F53B1D5FAB58}" type="datetimeFigureOut">
              <a:rPr lang="ms-MY" smtClean="0"/>
              <a:t>03/09/2015</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94D53396-2DAC-4C29-BA61-B0EC61F140AF}" type="slidenum">
              <a:rPr lang="ms-MY" smtClean="0"/>
              <a:t>‹#›</a:t>
            </a:fld>
            <a:endParaRPr lang="ms-MY"/>
          </a:p>
        </p:txBody>
      </p:sp>
    </p:spTree>
    <p:extLst>
      <p:ext uri="{BB962C8B-B14F-4D97-AF65-F5344CB8AC3E}">
        <p14:creationId xmlns:p14="http://schemas.microsoft.com/office/powerpoint/2010/main" val="1280537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16FEA8A3-7855-42E4-AFAB-F53B1D5FAB58}" type="datetimeFigureOut">
              <a:rPr lang="ms-MY" smtClean="0"/>
              <a:t>03/09/2015</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94D53396-2DAC-4C29-BA61-B0EC61F140AF}" type="slidenum">
              <a:rPr lang="ms-MY" smtClean="0"/>
              <a:t>‹#›</a:t>
            </a:fld>
            <a:endParaRPr lang="ms-MY"/>
          </a:p>
        </p:txBody>
      </p:sp>
    </p:spTree>
    <p:extLst>
      <p:ext uri="{BB962C8B-B14F-4D97-AF65-F5344CB8AC3E}">
        <p14:creationId xmlns:p14="http://schemas.microsoft.com/office/powerpoint/2010/main" val="461687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FEA8A3-7855-42E4-AFAB-F53B1D5FAB58}" type="datetimeFigureOut">
              <a:rPr lang="ms-MY" smtClean="0"/>
              <a:t>03/09/2015</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94D53396-2DAC-4C29-BA61-B0EC61F140AF}" type="slidenum">
              <a:rPr lang="ms-MY" smtClean="0"/>
              <a:t>‹#›</a:t>
            </a:fld>
            <a:endParaRPr lang="ms-MY"/>
          </a:p>
        </p:txBody>
      </p:sp>
    </p:spTree>
    <p:extLst>
      <p:ext uri="{BB962C8B-B14F-4D97-AF65-F5344CB8AC3E}">
        <p14:creationId xmlns:p14="http://schemas.microsoft.com/office/powerpoint/2010/main" val="2287038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EA8A3-7855-42E4-AFAB-F53B1D5FAB58}" type="datetimeFigureOut">
              <a:rPr lang="ms-MY" smtClean="0"/>
              <a:t>03/09/2015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94D53396-2DAC-4C29-BA61-B0EC61F140AF}" type="slidenum">
              <a:rPr lang="ms-MY" smtClean="0"/>
              <a:t>‹#›</a:t>
            </a:fld>
            <a:endParaRPr lang="ms-MY"/>
          </a:p>
        </p:txBody>
      </p:sp>
    </p:spTree>
    <p:extLst>
      <p:ext uri="{BB962C8B-B14F-4D97-AF65-F5344CB8AC3E}">
        <p14:creationId xmlns:p14="http://schemas.microsoft.com/office/powerpoint/2010/main" val="602071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EA8A3-7855-42E4-AFAB-F53B1D5FAB58}" type="datetimeFigureOut">
              <a:rPr lang="ms-MY" smtClean="0"/>
              <a:t>03/09/2015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94D53396-2DAC-4C29-BA61-B0EC61F140AF}" type="slidenum">
              <a:rPr lang="ms-MY" smtClean="0"/>
              <a:t>‹#›</a:t>
            </a:fld>
            <a:endParaRPr lang="ms-MY"/>
          </a:p>
        </p:txBody>
      </p:sp>
    </p:spTree>
    <p:extLst>
      <p:ext uri="{BB962C8B-B14F-4D97-AF65-F5344CB8AC3E}">
        <p14:creationId xmlns:p14="http://schemas.microsoft.com/office/powerpoint/2010/main" val="2813895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EA8A3-7855-42E4-AFAB-F53B1D5FAB58}" type="datetimeFigureOut">
              <a:rPr lang="ms-MY" smtClean="0"/>
              <a:t>03/09/2015</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D53396-2DAC-4C29-BA61-B0EC61F140AF}" type="slidenum">
              <a:rPr lang="ms-MY" smtClean="0"/>
              <a:t>‹#›</a:t>
            </a:fld>
            <a:endParaRPr lang="ms-MY"/>
          </a:p>
        </p:txBody>
      </p:sp>
    </p:spTree>
    <p:extLst>
      <p:ext uri="{BB962C8B-B14F-4D97-AF65-F5344CB8AC3E}">
        <p14:creationId xmlns:p14="http://schemas.microsoft.com/office/powerpoint/2010/main" val="1260662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E3AB8-F1A4-48EA-B806-15681BA047E4}" type="datetimeFigureOut">
              <a:rPr lang="en-US" smtClean="0">
                <a:solidFill>
                  <a:prstClr val="black">
                    <a:tint val="75000"/>
                  </a:prstClr>
                </a:solidFill>
              </a:rPr>
              <a:pPr/>
              <a:t>9/3/2015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20513C-A66B-4BEF-94CC-EC94F7DEB3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7630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E3AB8-F1A4-48EA-B806-15681BA047E4}" type="datetimeFigureOut">
              <a:rPr lang="en-US" smtClean="0">
                <a:solidFill>
                  <a:prstClr val="black">
                    <a:tint val="75000"/>
                  </a:prstClr>
                </a:solidFill>
              </a:rPr>
              <a:pPr/>
              <a:t>9/3/2015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20513C-A66B-4BEF-94CC-EC94F7DEB3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3702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59299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496" y="188640"/>
            <a:ext cx="9073008" cy="553998"/>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Cara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Hidup</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Sempurna</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694241" y="1450286"/>
            <a:ext cx="4563559" cy="2092881"/>
          </a:xfrm>
          <a:prstGeom prst="rect">
            <a:avLst/>
          </a:prstGeom>
          <a:ln/>
        </p:spPr>
        <p:style>
          <a:lnRef idx="3">
            <a:schemeClr val="lt1"/>
          </a:lnRef>
          <a:fillRef idx="1">
            <a:schemeClr val="accent6"/>
          </a:fillRef>
          <a:effectRef idx="1">
            <a:schemeClr val="accent6"/>
          </a:effectRef>
          <a:fontRef idx="minor">
            <a:schemeClr val="lt1"/>
          </a:fontRef>
        </p:style>
        <p:txBody>
          <a:bodyPr wrap="square">
            <a:spAutoFit/>
          </a:bodyPr>
          <a:lstStyle/>
          <a:p>
            <a:pPr algn="ctr"/>
            <a:endPar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a:p>
            <a:pPr algn="ct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Memenuhi</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kesemua</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aspek</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keperluan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hidup</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manusia</a:t>
            </a:r>
            <a:endPar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a:p>
            <a:pPr algn="ct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509420" y="3234914"/>
            <a:ext cx="4983961" cy="3293209"/>
          </a:xfrm>
          <a:prstGeom prst="rect">
            <a:avLst/>
          </a:prstGeom>
          <a:solidFill>
            <a:srgbClr val="92D050">
              <a:alpha val="63000"/>
            </a:srgbClr>
          </a:solidFill>
          <a:ln w="38100">
            <a:solidFill>
              <a:schemeClr val="tx1"/>
            </a:solidFill>
          </a:ln>
          <a:effectLst>
            <a:glow rad="101600">
              <a:schemeClr val="bg1">
                <a:alpha val="60000"/>
              </a:schemeClr>
            </a:glow>
          </a:effectLst>
        </p:spPr>
        <p:txBody>
          <a:bodyPr wrap="square">
            <a:spAutoFit/>
          </a:bodyPr>
          <a:lstStyle/>
          <a:p>
            <a:pPr algn="ctr"/>
            <a:endPar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a:p>
            <a:pPr algn="ct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Untuk</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mengawal</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mengatur</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keperluan</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manusia</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bagi</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menjamin</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kesejahteraan</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kebahagiaan</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hidup</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di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dunia</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di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akhirat</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p>
          <a:p>
            <a:pPr algn="ct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29405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496" y="210706"/>
            <a:ext cx="9073008"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Hiburan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81000" y="1295400"/>
            <a:ext cx="7788469" cy="1200329"/>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Satu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cara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untuk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mendamai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mendidik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jiwa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menenangkan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fikiran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merehatkan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rohani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serta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jasmani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066800" y="5505271"/>
            <a:ext cx="7799142" cy="1200329"/>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Apakah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hiburan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tersebut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benar-benar</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mententeramkan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jiwa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kita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tiada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unsur-unsur</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noda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dosa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1066800" y="3588603"/>
            <a:ext cx="7799141" cy="830997"/>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agaimanakah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bentuk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cara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berhibur</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kita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lakukan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hari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ini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1066800" y="4579203"/>
            <a:ext cx="7799142" cy="830997"/>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Adakah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mengikut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panduan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ditetapkan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oleh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syariat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Islam?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Cloud Callout 7"/>
          <p:cNvSpPr/>
          <p:nvPr/>
        </p:nvSpPr>
        <p:spPr>
          <a:xfrm>
            <a:off x="76200" y="2667000"/>
            <a:ext cx="2971800" cy="990600"/>
          </a:xfrm>
          <a:prstGeom prst="cloudCallout">
            <a:avLst/>
          </a:prstGeom>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PERSOALAN</a:t>
            </a:r>
            <a:endParaRPr lang="ms-MY" sz="2000" dirty="0"/>
          </a:p>
        </p:txBody>
      </p:sp>
    </p:spTree>
    <p:extLst>
      <p:ext uri="{BB962C8B-B14F-4D97-AF65-F5344CB8AC3E}">
        <p14:creationId xmlns:p14="http://schemas.microsoft.com/office/powerpoint/2010/main" val="1729405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9512" y="195267"/>
            <a:ext cx="8712968" cy="553998"/>
          </a:xfrm>
          <a:prstGeom prst="rect">
            <a:avLst/>
          </a:prstGeom>
          <a:noFill/>
          <a:ln w="38100">
            <a:noFill/>
          </a:ln>
          <a:effectLst>
            <a:glow rad="101600">
              <a:schemeClr val="bg1">
                <a:alpha val="60000"/>
              </a:schemeClr>
            </a:glow>
          </a:effectLst>
        </p:spPr>
        <p:txBody>
          <a:bodyPr wrap="square">
            <a:spAutoFit/>
          </a:bodyPr>
          <a:lstStyle/>
          <a:p>
            <a:pPr algn="ct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Realiti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Hiburan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Hari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Ini</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762000" y="1541353"/>
            <a:ext cx="7544928" cy="830997"/>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Sebahagian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besar</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hiburan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kita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gagal</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mencapai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matlamat</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000684" y="2584325"/>
            <a:ext cx="7457516" cy="830997"/>
          </a:xfrm>
          <a:prstGeom prst="rect">
            <a:avLst/>
          </a:prstGeom>
          <a:solidFill>
            <a:schemeClr val="accent6">
              <a:lumMod val="75000"/>
              <a:alpha val="64000"/>
            </a:schemeClr>
          </a:solidFill>
          <a:ln w="38100">
            <a:solidFill>
              <a:schemeClr val="tx1"/>
            </a:solidFill>
          </a:ln>
          <a:effectLst>
            <a:glow rad="101600">
              <a:schemeClr val="bg1">
                <a:alpha val="60000"/>
              </a:schemeClr>
            </a:glow>
          </a:effectLst>
        </p:spPr>
        <p:txBody>
          <a:bodyPr wrap="square">
            <a:spAutoFit/>
          </a:bodyPr>
          <a:lstStyle/>
          <a:p>
            <a:pPr algn="ctr"/>
            <a:r>
              <a:rPr lang="nl-NL"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Gagal </a:t>
            </a:r>
            <a:r>
              <a:rPr lang="nl-NL"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memberi ketenangan jiwa dan kedamaian dalam diri kita</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1000684" y="3634827"/>
            <a:ext cx="7468727" cy="830997"/>
          </a:xfrm>
          <a:prstGeom prst="rect">
            <a:avLst/>
          </a:prstGeom>
          <a:solidFill>
            <a:srgbClr val="00B0F0">
              <a:alpha val="63000"/>
            </a:srgbClr>
          </a:solidFill>
          <a:ln w="38100">
            <a:solidFill>
              <a:schemeClr val="tx1"/>
            </a:solidFill>
          </a:ln>
          <a:effectLst>
            <a:glow rad="101600">
              <a:schemeClr val="bg1">
                <a:alpha val="60000"/>
              </a:schemeClr>
            </a:glow>
          </a:effectLst>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menyebabkan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masalah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kecelaruan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dalam</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kehidupan</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Flowchart: Manual Input 6"/>
          <p:cNvSpPr/>
          <p:nvPr/>
        </p:nvSpPr>
        <p:spPr>
          <a:xfrm>
            <a:off x="1306047" y="4711223"/>
            <a:ext cx="6858000" cy="1886129"/>
          </a:xfrm>
          <a:prstGeom prst="flowChartManualInp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nl-NL"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Kebanyakan hiburan tersebut tidak berpandukan kepada garis panduan yang telah ditetapkan oleh syariat.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Curved Right Arrow 7"/>
          <p:cNvSpPr/>
          <p:nvPr/>
        </p:nvSpPr>
        <p:spPr>
          <a:xfrm>
            <a:off x="685800" y="4059231"/>
            <a:ext cx="896859" cy="1698363"/>
          </a:xfrm>
          <a:prstGeom prst="curvedRightArrow">
            <a:avLst/>
          </a:prstGeom>
          <a:solidFill>
            <a:schemeClr val="accent3">
              <a:lumMod val="50000"/>
            </a:schemeClr>
          </a:solidFill>
          <a:effectLst>
            <a:glow rad="101600">
              <a:srgbClr val="002060">
                <a:alpha val="60000"/>
              </a:srgbClr>
            </a:glow>
            <a:outerShdw blurRad="40000" dist="20000" dir="5400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ms-MY">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29405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3528" y="273114"/>
            <a:ext cx="8352928" cy="553998"/>
          </a:xfrm>
          <a:prstGeom prst="rect">
            <a:avLst/>
          </a:prstGeom>
        </p:spPr>
        <p:txBody>
          <a:bodyPr wrap="square">
            <a:spAutoFit/>
          </a:bodyPr>
          <a:lstStyle/>
          <a:p>
            <a:pPr lvl="0" algn="ctr"/>
            <a:r>
              <a:rPr lang="en-US" sz="3000"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Ciri-ciri</a:t>
            </a:r>
            <a:r>
              <a:rPr lang="en-US" sz="3000"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Hiburan</a:t>
            </a:r>
            <a:r>
              <a:rPr lang="en-US" sz="3000"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Berlandaskan</a:t>
            </a:r>
            <a:r>
              <a:rPr lang="en-US" sz="3000"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Syariat</a:t>
            </a:r>
            <a:endParaRPr lang="en-US" sz="3000" dirty="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endParaRPr>
          </a:p>
        </p:txBody>
      </p:sp>
      <p:sp>
        <p:nvSpPr>
          <p:cNvPr id="4" name="Freeform 3"/>
          <p:cNvSpPr/>
          <p:nvPr/>
        </p:nvSpPr>
        <p:spPr>
          <a:xfrm>
            <a:off x="1984208" y="2159099"/>
            <a:ext cx="6845472" cy="2413644"/>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0070C0">
                  <a:tint val="50000"/>
                  <a:satMod val="300000"/>
                </a:srgbClr>
              </a:gs>
              <a:gs pos="35000">
                <a:srgbClr val="0070C0">
                  <a:tint val="37000"/>
                  <a:satMod val="300000"/>
                </a:srgbClr>
              </a:gs>
              <a:gs pos="100000">
                <a:srgbClr val="0070C0">
                  <a:tint val="15000"/>
                  <a:satMod val="350000"/>
                </a:srgbClr>
              </a:gs>
            </a:gsLst>
            <a:lin ang="16200000" scaled="1"/>
          </a:gradFill>
          <a:ln w="38100" cap="flat" cmpd="sng" algn="ctr">
            <a:solidFill>
              <a:srgbClr val="0070C0">
                <a:shade val="95000"/>
                <a:satMod val="105000"/>
              </a:srgb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ms-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Lagu dan senikata lagu atau hiburan tersebut mestilah tidak melalaikan, tidak bertentangan dengan aqidah dan syariat Islam, tiada unsur maksiat seperti memuja kecantikan wanita, menganjurkan hubungan bebas muda-mudi dan perlanggaran syariat</a:t>
            </a:r>
            <a:endParaRPr kumimoji="0" lang="en-MY" sz="2400" b="1" i="0" u="none" strike="noStrike" kern="1200" cap="none" spc="0" normalizeH="0" baseline="0" noProof="0"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uLnTx/>
              <a:uFillTx/>
              <a:latin typeface="Arial"/>
            </a:endParaRPr>
          </a:p>
        </p:txBody>
      </p:sp>
      <p:sp>
        <p:nvSpPr>
          <p:cNvPr id="5" name="Freeform 4"/>
          <p:cNvSpPr/>
          <p:nvPr/>
        </p:nvSpPr>
        <p:spPr>
          <a:xfrm>
            <a:off x="1981200" y="4725144"/>
            <a:ext cx="6848480" cy="1512168"/>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660066">
                  <a:tint val="50000"/>
                  <a:satMod val="300000"/>
                </a:srgbClr>
              </a:gs>
              <a:gs pos="35000">
                <a:srgbClr val="660066">
                  <a:tint val="37000"/>
                  <a:satMod val="300000"/>
                </a:srgbClr>
              </a:gs>
              <a:gs pos="100000">
                <a:srgbClr val="660066">
                  <a:tint val="15000"/>
                  <a:satMod val="350000"/>
                </a:srgbClr>
              </a:gs>
            </a:gsLst>
            <a:lin ang="16200000" scaled="1"/>
          </a:gradFill>
          <a:ln w="38100" cap="flat" cmpd="sng" algn="ctr">
            <a:solidFill>
              <a:srgbClr val="660066">
                <a:shade val="95000"/>
                <a:satMod val="105000"/>
              </a:srgb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it-IT"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Senikata </a:t>
            </a:r>
            <a:r>
              <a:rPr lang="it-IT"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lagu-lagu Islam mampu mengajak manusia kepada cintakan Allah dan hari akhirat serta ke arah memperbaiki diri. </a:t>
            </a:r>
            <a:endParaRPr lang="it-IT"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endParaRPr>
          </a:p>
        </p:txBody>
      </p:sp>
      <p:sp>
        <p:nvSpPr>
          <p:cNvPr id="6" name="Right Arrow 5"/>
          <p:cNvSpPr/>
          <p:nvPr/>
        </p:nvSpPr>
        <p:spPr>
          <a:xfrm>
            <a:off x="76200" y="1055712"/>
            <a:ext cx="2438400" cy="1676400"/>
          </a:xfrm>
          <a:prstGeom prst="rightArrow">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lvl="0" algn="ctr">
              <a:defRPr/>
            </a:pPr>
            <a:r>
              <a:rPr lang="en-US" sz="2400" noProof="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PERTAMA</a:t>
            </a:r>
            <a:endParaRPr kumimoji="0" lang="en-MY" sz="2400" b="0" i="0" u="none" strike="noStrike" kern="0" cap="none" spc="0" normalizeH="0" baseline="0" noProof="0" dirty="0">
              <a:ln>
                <a:noFill/>
              </a:ln>
              <a:solidFill>
                <a:sysClr val="window" lastClr="FFFFFF"/>
              </a:solidFill>
              <a:effectLst/>
              <a:uLnTx/>
              <a:uFillTx/>
              <a:latin typeface="Arial"/>
            </a:endParaRPr>
          </a:p>
        </p:txBody>
      </p:sp>
    </p:spTree>
    <p:extLst>
      <p:ext uri="{BB962C8B-B14F-4D97-AF65-F5344CB8AC3E}">
        <p14:creationId xmlns:p14="http://schemas.microsoft.com/office/powerpoint/2010/main" val="1729405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3528" y="277306"/>
            <a:ext cx="8352928" cy="553998"/>
          </a:xfrm>
          <a:prstGeom prst="rect">
            <a:avLst/>
          </a:prstGeom>
        </p:spPr>
        <p:txBody>
          <a:bodyPr wrap="square">
            <a:spAutoFit/>
          </a:bodyPr>
          <a:lstStyle/>
          <a:p>
            <a:pPr lvl="0" algn="ctr"/>
            <a:r>
              <a:rPr lang="en-US" sz="3000"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Ciri-ciri</a:t>
            </a:r>
            <a:r>
              <a:rPr lang="en-US" sz="3000"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Hiburan</a:t>
            </a:r>
            <a:r>
              <a:rPr lang="en-US" sz="3000"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Berlandaskan</a:t>
            </a:r>
            <a:r>
              <a:rPr lang="en-US" sz="3000"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Syariat</a:t>
            </a:r>
            <a:endParaRPr lang="en-US" sz="3000" dirty="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endParaRPr>
          </a:p>
        </p:txBody>
      </p:sp>
      <p:sp>
        <p:nvSpPr>
          <p:cNvPr id="4" name="Freeform 3"/>
          <p:cNvSpPr/>
          <p:nvPr/>
        </p:nvSpPr>
        <p:spPr>
          <a:xfrm>
            <a:off x="1984208" y="2154907"/>
            <a:ext cx="6845472" cy="1411213"/>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0070C0">
                  <a:tint val="50000"/>
                  <a:satMod val="300000"/>
                </a:srgbClr>
              </a:gs>
              <a:gs pos="35000">
                <a:srgbClr val="0070C0">
                  <a:tint val="37000"/>
                  <a:satMod val="300000"/>
                </a:srgbClr>
              </a:gs>
              <a:gs pos="100000">
                <a:srgbClr val="0070C0">
                  <a:tint val="15000"/>
                  <a:satMod val="350000"/>
                </a:srgbClr>
              </a:gs>
            </a:gsLst>
            <a:lin ang="16200000" scaled="1"/>
          </a:gradFill>
          <a:ln w="38100" cap="flat" cmpd="sng" algn="ctr">
            <a:solidFill>
              <a:srgbClr val="0070C0">
                <a:shade val="95000"/>
                <a:satMod val="105000"/>
              </a:srgb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MY"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Tidak</a:t>
            </a:r>
            <a:r>
              <a:rPr lang="en-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MY"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melalaikan</a:t>
            </a:r>
            <a:r>
              <a:rPr lang="en-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MY"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dan</a:t>
            </a:r>
            <a:r>
              <a:rPr lang="en-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MY"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berlebih-lebihan</a:t>
            </a:r>
            <a:r>
              <a:rPr lang="en-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MY"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dalam</a:t>
            </a:r>
            <a:r>
              <a:rPr lang="en-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MY"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berhibur</a:t>
            </a:r>
            <a:r>
              <a:rPr lang="en-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MY"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sehingga</a:t>
            </a:r>
            <a:r>
              <a:rPr lang="en-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MY"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hak-hak</a:t>
            </a:r>
            <a:r>
              <a:rPr lang="en-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Allah </a:t>
            </a:r>
            <a:r>
              <a:rPr lang="en-MY"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dan</a:t>
            </a:r>
            <a:r>
              <a:rPr lang="en-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MY"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kewajipan</a:t>
            </a:r>
            <a:r>
              <a:rPr lang="en-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yang lain </a:t>
            </a:r>
            <a:r>
              <a:rPr lang="en-MY"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terabai</a:t>
            </a:r>
            <a:endParaRPr kumimoji="0" lang="en-MY" sz="2400" b="1" i="0" u="none" strike="noStrike" kern="1200" cap="none" spc="0" normalizeH="0" baseline="0" noProof="0"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uLnTx/>
              <a:uFillTx/>
              <a:latin typeface="Arial"/>
            </a:endParaRPr>
          </a:p>
        </p:txBody>
      </p:sp>
      <p:sp>
        <p:nvSpPr>
          <p:cNvPr id="5" name="Freeform 4"/>
          <p:cNvSpPr/>
          <p:nvPr/>
        </p:nvSpPr>
        <p:spPr>
          <a:xfrm>
            <a:off x="1981200" y="3642320"/>
            <a:ext cx="6848480" cy="1302030"/>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660066">
                  <a:tint val="50000"/>
                  <a:satMod val="300000"/>
                </a:srgbClr>
              </a:gs>
              <a:gs pos="35000">
                <a:srgbClr val="660066">
                  <a:tint val="37000"/>
                  <a:satMod val="300000"/>
                </a:srgbClr>
              </a:gs>
              <a:gs pos="100000">
                <a:srgbClr val="660066">
                  <a:tint val="15000"/>
                  <a:satMod val="350000"/>
                </a:srgbClr>
              </a:gs>
            </a:gsLst>
            <a:lin ang="16200000" scaled="1"/>
          </a:gradFill>
          <a:ln w="38100" cap="flat" cmpd="sng" algn="ctr">
            <a:solidFill>
              <a:srgbClr val="660066">
                <a:shade val="95000"/>
                <a:satMod val="105000"/>
              </a:srgb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it-IT"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Maka haram berhibur jika sampai meninggalkan solat, mengabaikan urusan mencari nafkah dan menuntut ilmu.</a:t>
            </a:r>
            <a:endParaRPr lang="it-IT"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endParaRPr>
          </a:p>
        </p:txBody>
      </p:sp>
      <p:sp>
        <p:nvSpPr>
          <p:cNvPr id="6" name="Right Arrow 5"/>
          <p:cNvSpPr/>
          <p:nvPr/>
        </p:nvSpPr>
        <p:spPr>
          <a:xfrm>
            <a:off x="152400" y="1051520"/>
            <a:ext cx="2438400" cy="1676400"/>
          </a:xfrm>
          <a:prstGeom prst="rightArrow">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lvl="0" algn="ctr">
              <a:defRPr/>
            </a:pPr>
            <a:r>
              <a:rPr lang="en-US" sz="2400" noProof="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KEDUA</a:t>
            </a:r>
            <a:endParaRPr kumimoji="0" lang="en-MY" sz="2400" b="0" i="0" u="none" strike="noStrike" kern="0" cap="none" spc="0" normalizeH="0" baseline="0" noProof="0" dirty="0">
              <a:ln>
                <a:noFill/>
              </a:ln>
              <a:solidFill>
                <a:sysClr val="window" lastClr="FFFFFF"/>
              </a:solidFill>
              <a:effectLst/>
              <a:uLnTx/>
              <a:uFillTx/>
              <a:latin typeface="Arial"/>
            </a:endParaRPr>
          </a:p>
        </p:txBody>
      </p:sp>
      <p:sp>
        <p:nvSpPr>
          <p:cNvPr id="7" name="Freeform 6"/>
          <p:cNvSpPr/>
          <p:nvPr/>
        </p:nvSpPr>
        <p:spPr>
          <a:xfrm>
            <a:off x="1986570" y="5013920"/>
            <a:ext cx="6843110" cy="1295400"/>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00B050">
                  <a:tint val="50000"/>
                  <a:satMod val="300000"/>
                </a:srgbClr>
              </a:gs>
              <a:gs pos="35000">
                <a:srgbClr val="00B050">
                  <a:tint val="37000"/>
                  <a:satMod val="300000"/>
                </a:srgbClr>
              </a:gs>
              <a:gs pos="100000">
                <a:srgbClr val="00B050">
                  <a:tint val="15000"/>
                  <a:satMod val="350000"/>
                </a:srgbClr>
              </a:gs>
            </a:gsLst>
            <a:lin ang="16200000" scaled="1"/>
          </a:gradFill>
          <a:ln w="38100" cap="flat" cmpd="sng" algn="ctr">
            <a:solidFill>
              <a:schemeClr val="tx1">
                <a:lumMod val="65000"/>
                <a:lumOff val="35000"/>
              </a:scheme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pPr>
            <a:r>
              <a:rPr lang="en-US"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Kelalaian</a:t>
            </a:r>
            <a:r>
              <a:rPr lang="en-US"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ini</a:t>
            </a:r>
            <a:r>
              <a:rPr lang="en-US"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adalah</a:t>
            </a:r>
            <a:r>
              <a:rPr lang="en-US"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perkara</a:t>
            </a:r>
            <a:r>
              <a:rPr lang="en-US"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sia-sia</a:t>
            </a:r>
            <a:r>
              <a:rPr lang="en-US"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yang </a:t>
            </a:r>
            <a:r>
              <a:rPr lang="en-US"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wajib</a:t>
            </a:r>
            <a:r>
              <a:rPr lang="en-US"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dijauhi</a:t>
            </a:r>
            <a:r>
              <a:rPr lang="en-US"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endParaRPr lang="ms-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endParaRPr>
          </a:p>
        </p:txBody>
      </p:sp>
    </p:spTree>
    <p:extLst>
      <p:ext uri="{BB962C8B-B14F-4D97-AF65-F5344CB8AC3E}">
        <p14:creationId xmlns:p14="http://schemas.microsoft.com/office/powerpoint/2010/main" val="1729405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371600" y="129644"/>
            <a:ext cx="6579841"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al-</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Qasas</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55 : </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35496" y="3928988"/>
            <a:ext cx="8991600" cy="2308324"/>
          </a:xfrm>
          <a:prstGeom prst="rect">
            <a:avLst/>
          </a:prstGeom>
          <a:solidFill>
            <a:srgbClr val="0070C0">
              <a:alpha val="45000"/>
            </a:srgbClr>
          </a:solidFill>
        </p:spPr>
        <p:txBody>
          <a:bodyPr wrap="square">
            <a:spAutoFit/>
          </a:bodyPr>
          <a:lstStyle/>
          <a:p>
            <a:pPr algn="ct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apabila mereka mendengar perkataan yang sia-sia, mereka berpaling daripadanya sambil berkata: "Bagi kami amalan kami dan bagi kamu pula amalan kamu. Selamat tinggalah kamu. Kami tidak ingin berdamping dengan orang-orang yang jahil". </a:t>
            </a:r>
            <a:endPar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5" name="Rectangle 4"/>
          <p:cNvSpPr/>
          <p:nvPr/>
        </p:nvSpPr>
        <p:spPr>
          <a:xfrm>
            <a:off x="251520" y="1643316"/>
            <a:ext cx="8534399" cy="1569660"/>
          </a:xfrm>
          <a:prstGeom prst="rect">
            <a:avLst/>
          </a:prstGeom>
          <a:solidFill>
            <a:schemeClr val="bg1">
              <a:alpha val="40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وَإِذَا سَمِعُوا اللَّغْوَ أَعْرَضُوا عَنْهُ وَقَالُوا لَنَا أَعْمَالُنَا وَلَكُمْ أَعْمَالُكُمْ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سَلاَمٌ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عَلَيْكُمْ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نَبْتَغِي الْجَاهِلِينَ</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29405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3528" y="208002"/>
            <a:ext cx="8352928" cy="553998"/>
          </a:xfrm>
          <a:prstGeom prst="rect">
            <a:avLst/>
          </a:prstGeom>
        </p:spPr>
        <p:txBody>
          <a:bodyPr wrap="square">
            <a:spAutoFit/>
          </a:bodyPr>
          <a:lstStyle/>
          <a:p>
            <a:pPr lvl="0" algn="ctr"/>
            <a:r>
              <a:rPr lang="en-US" sz="3000"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Ciri-ciri</a:t>
            </a:r>
            <a:r>
              <a:rPr lang="en-US" sz="3000"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Hiburan</a:t>
            </a:r>
            <a:r>
              <a:rPr lang="en-US" sz="3000"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Berlandaskan</a:t>
            </a:r>
            <a:r>
              <a:rPr lang="en-US" sz="3000"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Syariat</a:t>
            </a:r>
            <a:endParaRPr lang="en-US" sz="3000" dirty="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endParaRPr>
          </a:p>
        </p:txBody>
      </p:sp>
      <p:sp>
        <p:nvSpPr>
          <p:cNvPr id="4" name="Freeform 3"/>
          <p:cNvSpPr/>
          <p:nvPr/>
        </p:nvSpPr>
        <p:spPr>
          <a:xfrm>
            <a:off x="1984208" y="2392157"/>
            <a:ext cx="6845472" cy="1411213"/>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0070C0">
                  <a:tint val="50000"/>
                  <a:satMod val="300000"/>
                </a:srgbClr>
              </a:gs>
              <a:gs pos="35000">
                <a:srgbClr val="0070C0">
                  <a:tint val="37000"/>
                  <a:satMod val="300000"/>
                </a:srgbClr>
              </a:gs>
              <a:gs pos="100000">
                <a:srgbClr val="0070C0">
                  <a:tint val="15000"/>
                  <a:satMod val="350000"/>
                </a:srgbClr>
              </a:gs>
            </a:gsLst>
            <a:lin ang="16200000" scaled="1"/>
          </a:gradFill>
          <a:ln w="38100" cap="flat" cmpd="sng" algn="ctr">
            <a:solidFill>
              <a:srgbClr val="0070C0">
                <a:shade val="95000"/>
                <a:satMod val="105000"/>
              </a:srgb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MY"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Tiada</a:t>
            </a:r>
            <a:r>
              <a:rPr lang="en-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MY"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percampuran</a:t>
            </a:r>
            <a:r>
              <a:rPr lang="en-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di </a:t>
            </a:r>
            <a:r>
              <a:rPr lang="en-MY"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antara</a:t>
            </a:r>
            <a:r>
              <a:rPr lang="en-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MY"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lelaki</a:t>
            </a:r>
            <a:r>
              <a:rPr lang="en-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MY"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dan</a:t>
            </a:r>
            <a:r>
              <a:rPr lang="en-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MY"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wanita</a:t>
            </a:r>
            <a:r>
              <a:rPr lang="en-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MY"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ajnabi</a:t>
            </a:r>
            <a:r>
              <a:rPr lang="en-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MY"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dalam</a:t>
            </a:r>
            <a:r>
              <a:rPr lang="en-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MY"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berhibur</a:t>
            </a:r>
            <a:endParaRPr kumimoji="0" lang="en-MY" sz="2400" b="1" i="0" u="none" strike="noStrike" kern="1200" cap="none" spc="0" normalizeH="0" baseline="0" noProof="0"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uLnTx/>
              <a:uFillTx/>
              <a:latin typeface="Arial"/>
            </a:endParaRPr>
          </a:p>
        </p:txBody>
      </p:sp>
      <p:sp>
        <p:nvSpPr>
          <p:cNvPr id="5" name="Freeform 4"/>
          <p:cNvSpPr/>
          <p:nvPr/>
        </p:nvSpPr>
        <p:spPr>
          <a:xfrm>
            <a:off x="1981200" y="3879570"/>
            <a:ext cx="6848480" cy="1302030"/>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660066">
                  <a:tint val="50000"/>
                  <a:satMod val="300000"/>
                </a:srgbClr>
              </a:gs>
              <a:gs pos="35000">
                <a:srgbClr val="660066">
                  <a:tint val="37000"/>
                  <a:satMod val="300000"/>
                </a:srgbClr>
              </a:gs>
              <a:gs pos="100000">
                <a:srgbClr val="660066">
                  <a:tint val="15000"/>
                  <a:satMod val="350000"/>
                </a:srgbClr>
              </a:gs>
            </a:gsLst>
            <a:lin ang="16200000" scaled="1"/>
          </a:gradFill>
          <a:ln w="38100" cap="flat" cmpd="sng" algn="ctr">
            <a:solidFill>
              <a:srgbClr val="660066">
                <a:shade val="95000"/>
                <a:satMod val="105000"/>
              </a:srgb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sv-SE"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Tiada juga perlakuan yang haram seperti minum arak, unsur judi dan sebagainya di dalam hiburan tersebut. </a:t>
            </a:r>
            <a:endParaRPr lang="it-IT"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endParaRPr>
          </a:p>
        </p:txBody>
      </p:sp>
      <p:sp>
        <p:nvSpPr>
          <p:cNvPr id="6" name="Right Arrow 5"/>
          <p:cNvSpPr/>
          <p:nvPr/>
        </p:nvSpPr>
        <p:spPr>
          <a:xfrm>
            <a:off x="152400" y="1288770"/>
            <a:ext cx="2438400" cy="1676400"/>
          </a:xfrm>
          <a:prstGeom prst="rightArrow">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lvl="0" algn="ctr">
              <a:defRPr/>
            </a:pPr>
            <a:r>
              <a:rPr lang="en-US" sz="2400" noProof="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KETIGA    </a:t>
            </a:r>
            <a:endParaRPr kumimoji="0" lang="en-MY" sz="2400" b="0" i="0" u="none" strike="noStrike" kern="0" cap="none" spc="0" normalizeH="0" baseline="0" noProof="0" dirty="0">
              <a:ln>
                <a:noFill/>
              </a:ln>
              <a:solidFill>
                <a:sysClr val="window" lastClr="FFFFFF"/>
              </a:solidFill>
              <a:effectLst/>
              <a:uLnTx/>
              <a:uFillTx/>
              <a:latin typeface="Arial"/>
            </a:endParaRPr>
          </a:p>
        </p:txBody>
      </p:sp>
    </p:spTree>
    <p:extLst>
      <p:ext uri="{BB962C8B-B14F-4D97-AF65-F5344CB8AC3E}">
        <p14:creationId xmlns:p14="http://schemas.microsoft.com/office/powerpoint/2010/main" val="1729405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7504" y="-29528"/>
            <a:ext cx="8928992"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bersabda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bermaksud</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p:txBody>
      </p:sp>
      <p:sp>
        <p:nvSpPr>
          <p:cNvPr id="4" name="Freeform 3"/>
          <p:cNvSpPr/>
          <p:nvPr/>
        </p:nvSpPr>
        <p:spPr>
          <a:xfrm>
            <a:off x="157954" y="1981200"/>
            <a:ext cx="8839200" cy="3810000"/>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00B050">
                  <a:tint val="50000"/>
                  <a:satMod val="300000"/>
                </a:srgbClr>
              </a:gs>
              <a:gs pos="35000">
                <a:srgbClr val="00B050">
                  <a:tint val="37000"/>
                  <a:satMod val="300000"/>
                </a:srgbClr>
              </a:gs>
              <a:gs pos="100000">
                <a:srgbClr val="00B050">
                  <a:tint val="15000"/>
                  <a:satMod val="350000"/>
                </a:srgbClr>
              </a:gs>
            </a:gsLst>
            <a:lin ang="16200000" scaled="1"/>
          </a:gradFill>
          <a:ln w="38100" cap="flat" cmpd="sng" algn="ctr">
            <a:solidFill>
              <a:schemeClr val="tx1">
                <a:lumMod val="65000"/>
                <a:lumOff val="35000"/>
              </a:scheme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pP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Sesungguhnya</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sebahagian</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daripada</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umatku</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akan</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meminum</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arak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menamakannya</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dengan</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bukan</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nama</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asalnya</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dialunkan</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muzik</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kepada</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mereka</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dihiburkan</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oleh</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penyanyi-penyanyi</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perempuan</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akan</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membenamkan</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mereka</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ke</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perut</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bumi</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akan</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menjadikan</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mereka</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kera</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khinzir</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t>
            </a:r>
            <a:r>
              <a:rPr lang="en-US"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Riwayat</a:t>
            </a:r>
            <a:r>
              <a:rPr lang="en-US"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Ibnu</a:t>
            </a:r>
            <a:r>
              <a:rPr lang="en-US"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Majah</a:t>
            </a:r>
            <a:r>
              <a:rPr lang="en-US"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t>
            </a:r>
          </a:p>
        </p:txBody>
      </p:sp>
      <p:sp>
        <p:nvSpPr>
          <p:cNvPr id="5" name="Curved Down Arrow 4"/>
          <p:cNvSpPr/>
          <p:nvPr/>
        </p:nvSpPr>
        <p:spPr>
          <a:xfrm rot="16200000" flipH="1" flipV="1">
            <a:off x="7388567" y="1092735"/>
            <a:ext cx="1545498" cy="875659"/>
          </a:xfrm>
          <a:prstGeom prst="curvedDownArrow">
            <a:avLst/>
          </a:prstGeom>
          <a:solidFill>
            <a:schemeClr val="tx2">
              <a:lumMod val="60000"/>
              <a:lumOff val="40000"/>
            </a:schemeClr>
          </a:solidFill>
          <a:ln>
            <a:solidFill>
              <a:schemeClr val="tx1"/>
            </a:solidFill>
          </a:ln>
          <a:effectLst>
            <a:glow rad="101600">
              <a:schemeClr val="bg1">
                <a:alpha val="6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ms-MY">
              <a:solidFill>
                <a:schemeClr val="tx1"/>
              </a:solidFill>
            </a:endParaRPr>
          </a:p>
        </p:txBody>
      </p:sp>
    </p:spTree>
    <p:extLst>
      <p:ext uri="{BB962C8B-B14F-4D97-AF65-F5344CB8AC3E}">
        <p14:creationId xmlns:p14="http://schemas.microsoft.com/office/powerpoint/2010/main" val="1729405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3528" y="276200"/>
            <a:ext cx="8352928" cy="553998"/>
          </a:xfrm>
          <a:prstGeom prst="rect">
            <a:avLst/>
          </a:prstGeom>
        </p:spPr>
        <p:txBody>
          <a:bodyPr wrap="square">
            <a:spAutoFit/>
          </a:bodyPr>
          <a:lstStyle/>
          <a:p>
            <a:pPr lvl="0" algn="ctr"/>
            <a:r>
              <a:rPr lang="en-US" sz="3000"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Ciri-ciri</a:t>
            </a:r>
            <a:r>
              <a:rPr lang="en-US" sz="3000"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Hiburan</a:t>
            </a:r>
            <a:r>
              <a:rPr lang="en-US" sz="3000"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Berlandaskan</a:t>
            </a:r>
            <a:r>
              <a:rPr lang="en-US" sz="3000"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Syariat</a:t>
            </a:r>
            <a:endParaRPr lang="en-US" sz="3000" dirty="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endParaRPr>
          </a:p>
        </p:txBody>
      </p:sp>
      <p:sp>
        <p:nvSpPr>
          <p:cNvPr id="4" name="Freeform 3"/>
          <p:cNvSpPr/>
          <p:nvPr/>
        </p:nvSpPr>
        <p:spPr>
          <a:xfrm>
            <a:off x="1984208" y="2293987"/>
            <a:ext cx="6845472" cy="2935213"/>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0070C0">
                  <a:tint val="50000"/>
                  <a:satMod val="300000"/>
                </a:srgbClr>
              </a:gs>
              <a:gs pos="35000">
                <a:srgbClr val="0070C0">
                  <a:tint val="37000"/>
                  <a:satMod val="300000"/>
                </a:srgbClr>
              </a:gs>
              <a:gs pos="100000">
                <a:srgbClr val="0070C0">
                  <a:tint val="15000"/>
                  <a:satMod val="350000"/>
                </a:srgbClr>
              </a:gs>
            </a:gsLst>
            <a:lin ang="16200000" scaled="1"/>
          </a:gradFill>
          <a:ln w="38100" cap="flat" cmpd="sng" algn="ctr">
            <a:solidFill>
              <a:srgbClr val="0070C0">
                <a:shade val="95000"/>
                <a:satMod val="105000"/>
              </a:srgb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MY"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Penyanyi</a:t>
            </a:r>
            <a:r>
              <a:rPr lang="en-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MY"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atau</a:t>
            </a:r>
            <a:r>
              <a:rPr lang="en-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orang yang </a:t>
            </a:r>
            <a:r>
              <a:rPr lang="en-MY"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melakukan</a:t>
            </a:r>
            <a:r>
              <a:rPr lang="en-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MY"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persembahan</a:t>
            </a:r>
            <a:r>
              <a:rPr lang="en-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MY"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dan</a:t>
            </a:r>
            <a:r>
              <a:rPr lang="en-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MY"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para</a:t>
            </a:r>
            <a:r>
              <a:rPr lang="en-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MY"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penonton</a:t>
            </a:r>
            <a:r>
              <a:rPr lang="en-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yang </a:t>
            </a:r>
            <a:r>
              <a:rPr lang="en-MY"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hadir</a:t>
            </a:r>
            <a:r>
              <a:rPr lang="en-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MY"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hendaklah</a:t>
            </a:r>
            <a:r>
              <a:rPr lang="en-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MY"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menjaga</a:t>
            </a:r>
            <a:r>
              <a:rPr lang="en-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MY"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tata</a:t>
            </a:r>
            <a:r>
              <a:rPr lang="en-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MY"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susila</a:t>
            </a:r>
            <a:r>
              <a:rPr lang="en-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Islam, </a:t>
            </a:r>
            <a:r>
              <a:rPr lang="en-MY"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memelihara</a:t>
            </a:r>
            <a:r>
              <a:rPr lang="en-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MY"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aurat</a:t>
            </a:r>
            <a:r>
              <a:rPr lang="en-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MY"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tidak</a:t>
            </a:r>
            <a:r>
              <a:rPr lang="en-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MY"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melakukan</a:t>
            </a:r>
            <a:r>
              <a:rPr lang="en-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MY"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gerak</a:t>
            </a:r>
            <a:r>
              <a:rPr lang="en-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MY"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badan</a:t>
            </a:r>
            <a:r>
              <a:rPr lang="en-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yang </a:t>
            </a:r>
            <a:r>
              <a:rPr lang="en-MY"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menghairahkan</a:t>
            </a:r>
            <a:r>
              <a:rPr lang="en-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MY"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dan</a:t>
            </a:r>
            <a:r>
              <a:rPr lang="en-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MY"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penampilan</a:t>
            </a:r>
            <a:r>
              <a:rPr lang="en-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yang </a:t>
            </a:r>
            <a:r>
              <a:rPr lang="en-MY"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mengundang</a:t>
            </a:r>
            <a:r>
              <a:rPr lang="en-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MY" sz="2400" b="1" dirty="0" err="1">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fitnah</a:t>
            </a:r>
            <a:r>
              <a:rPr lang="en-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p>
        </p:txBody>
      </p:sp>
      <p:sp>
        <p:nvSpPr>
          <p:cNvPr id="5" name="Right Arrow 4"/>
          <p:cNvSpPr/>
          <p:nvPr/>
        </p:nvSpPr>
        <p:spPr>
          <a:xfrm>
            <a:off x="152400" y="1190600"/>
            <a:ext cx="2438400" cy="1676400"/>
          </a:xfrm>
          <a:prstGeom prst="rightArrow">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lvl="0" algn="ctr">
              <a:defRPr/>
            </a:pPr>
            <a:r>
              <a:rPr lang="en-US" sz="2400" noProof="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KEEMPAT   </a:t>
            </a:r>
            <a:endParaRPr kumimoji="0" lang="en-MY" sz="2400" b="0" i="0" u="none" strike="noStrike" kern="0" cap="none" spc="0" normalizeH="0" baseline="0" noProof="0" dirty="0">
              <a:ln>
                <a:noFill/>
              </a:ln>
              <a:solidFill>
                <a:sysClr val="window" lastClr="FFFFFF"/>
              </a:solidFill>
              <a:effectLst/>
              <a:uLnTx/>
              <a:uFillTx/>
              <a:latin typeface="Arial"/>
            </a:endParaRPr>
          </a:p>
        </p:txBody>
      </p:sp>
    </p:spTree>
    <p:extLst>
      <p:ext uri="{BB962C8B-B14F-4D97-AF65-F5344CB8AC3E}">
        <p14:creationId xmlns:p14="http://schemas.microsoft.com/office/powerpoint/2010/main" val="1729405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7504" y="199172"/>
            <a:ext cx="8928992"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Mencari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Alternatif</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Hiburan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331640" y="1219200"/>
            <a:ext cx="6480720" cy="830997"/>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Kemunculan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kumpulan-kumpulan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nasyid</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zikir</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331640" y="2211467"/>
            <a:ext cx="6480720" cy="1200329"/>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Hiburan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melahirkan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insan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sihat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jasmani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rohani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budi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pekertinya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Curved Down Arrow 5"/>
          <p:cNvSpPr/>
          <p:nvPr/>
        </p:nvSpPr>
        <p:spPr>
          <a:xfrm rot="16893027" flipH="1" flipV="1">
            <a:off x="7358050" y="1009590"/>
            <a:ext cx="1346668" cy="875659"/>
          </a:xfrm>
          <a:prstGeom prst="curvedDownArrow">
            <a:avLst/>
          </a:prstGeom>
          <a:solidFill>
            <a:schemeClr val="tx2">
              <a:lumMod val="60000"/>
              <a:lumOff val="40000"/>
            </a:schemeClr>
          </a:solidFill>
          <a:ln>
            <a:solidFill>
              <a:schemeClr val="tx1"/>
            </a:solidFill>
          </a:ln>
          <a:effectLst>
            <a:glow rad="101600">
              <a:schemeClr val="bg1">
                <a:alpha val="6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ms-MY">
              <a:solidFill>
                <a:schemeClr val="tx1"/>
              </a:solidFill>
            </a:endParaRPr>
          </a:p>
        </p:txBody>
      </p:sp>
      <p:sp>
        <p:nvSpPr>
          <p:cNvPr id="7" name="Rectangle 6"/>
          <p:cNvSpPr/>
          <p:nvPr/>
        </p:nvSpPr>
        <p:spPr>
          <a:xfrm>
            <a:off x="1371600" y="3606416"/>
            <a:ext cx="6480720" cy="120032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Memiliki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unsur-unsur</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positif</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terkawal</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bersifat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mendidik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menenangkan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jiwa</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1371600" y="4979683"/>
            <a:ext cx="6480720" cy="1569660"/>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hiburan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sebenar</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hiburan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mengingatkan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Maha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Pencipta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29405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496" y="1700808"/>
            <a:ext cx="9036496" cy="2400657"/>
          </a:xfrm>
          <a:prstGeom prst="rect">
            <a:avLst/>
          </a:prstGeom>
          <a:solidFill>
            <a:schemeClr val="bg1">
              <a:alpha val="32000"/>
            </a:schemeClr>
          </a:solid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748951"/>
            <a:ext cx="9144000" cy="1200329"/>
          </a:xfrm>
          <a:prstGeom prst="rect">
            <a:avLst/>
          </a:prstGeom>
          <a:solidFill>
            <a:schemeClr val="accent1">
              <a:lumMod val="60000"/>
              <a:lumOff val="40000"/>
              <a:alpha val="53000"/>
            </a:schemeClr>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02822" y="260648"/>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7294057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 y="0"/>
            <a:ext cx="9296400" cy="984885"/>
          </a:xfrm>
          <a:prstGeom prst="rect">
            <a:avLst/>
          </a:prstGeom>
        </p:spPr>
        <p:txBody>
          <a:bodyPr wrap="square">
            <a:spAutoFit/>
          </a:bodyPr>
          <a:lstStyle/>
          <a:p>
            <a:pPr lvl="0" algn="ctr"/>
            <a:r>
              <a:rPr lang="en-US" sz="3000" dirty="0" err="1">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Antara</a:t>
            </a:r>
            <a:r>
              <a:rPr lang="en-US" sz="3000" dirty="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dirty="0" err="1">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tujuan</a:t>
            </a:r>
            <a:r>
              <a:rPr lang="en-US" sz="3000" dirty="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endParaRPr lang="en-US" sz="3000"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endParaRPr>
          </a:p>
          <a:p>
            <a:pPr lvl="0" algn="ctr"/>
            <a:r>
              <a:rPr lang="en-US" sz="2800"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Garis</a:t>
            </a:r>
            <a:r>
              <a:rPr lang="en-US" sz="2800"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2800" dirty="0" err="1">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Panduan</a:t>
            </a:r>
            <a:r>
              <a:rPr lang="en-US" sz="2800" dirty="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2800" dirty="0" err="1">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Hiburan</a:t>
            </a:r>
            <a:r>
              <a:rPr lang="en-US" sz="2800" dirty="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2800" dirty="0" err="1">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Mengikut</a:t>
            </a:r>
            <a:r>
              <a:rPr lang="en-US" sz="2800" dirty="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2800" dirty="0" err="1">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Syariat</a:t>
            </a:r>
            <a:r>
              <a:rPr lang="en-US" sz="2800" dirty="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2800"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Islam</a:t>
            </a:r>
            <a:endParaRPr lang="en-US" sz="2800" dirty="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endParaRPr>
          </a:p>
        </p:txBody>
      </p:sp>
      <p:sp>
        <p:nvSpPr>
          <p:cNvPr id="4" name="Rectangle 3"/>
          <p:cNvSpPr/>
          <p:nvPr/>
        </p:nvSpPr>
        <p:spPr>
          <a:xfrm>
            <a:off x="1066800" y="1219200"/>
            <a:ext cx="7884876" cy="129540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181319" tIns="181319" rIns="181319" bIns="181319" numCol="1" spcCol="1270" anchor="ctr" anchorCtr="0">
            <a:noAutofit/>
          </a:bodyPr>
          <a:lstStyle/>
          <a:p>
            <a:pPr lvl="0" algn="ctr" defTabSz="1422400">
              <a:lnSpc>
                <a:spcPct val="90000"/>
              </a:lnSpc>
              <a:spcBef>
                <a:spcPct val="0"/>
              </a:spcBef>
              <a:spcAft>
                <a:spcPct val="35000"/>
              </a:spcAft>
            </a:pP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Memberi</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panduan</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kepada</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pihak</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yang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terlibat</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dalam</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aktiviti</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dan</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industri</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hiburan</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untuk</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berkarya</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tanpa</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melepasi</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batasan</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syarak</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a:t>
            </a:r>
            <a:endParaRPr kumimoji="0" lang="en-MY" sz="2400" b="1" i="0" u="none" strike="noStrike" kern="1200" cap="none" spc="0" normalizeH="0" baseline="0" noProof="0" dirty="0">
              <a:ln w="6350" cmpd="sng">
                <a:solidFill>
                  <a:schemeClr val="bg2">
                    <a:lumMod val="10000"/>
                  </a:schemeClr>
                </a:solidFill>
                <a:prstDash val="solid"/>
              </a:ln>
              <a:solidFill>
                <a:srgbClr val="FFFFFF"/>
              </a:solidFill>
              <a:effectLst>
                <a:glow rad="101600">
                  <a:schemeClr val="tx1">
                    <a:alpha val="60000"/>
                  </a:schemeClr>
                </a:glow>
              </a:effectLst>
              <a:uLnTx/>
              <a:uFillTx/>
              <a:latin typeface="Arial" pitchFamily="34" charset="0"/>
              <a:cs typeface="Arial" pitchFamily="34" charset="0"/>
            </a:endParaRPr>
          </a:p>
        </p:txBody>
      </p:sp>
      <p:sp>
        <p:nvSpPr>
          <p:cNvPr id="5" name="Rectangle 4"/>
          <p:cNvSpPr/>
          <p:nvPr/>
        </p:nvSpPr>
        <p:spPr>
          <a:xfrm>
            <a:off x="1066800" y="2514600"/>
            <a:ext cx="7890455" cy="1447800"/>
          </a:xfrm>
          <a:prstGeom prst="rect">
            <a:avLst/>
          </a:prstGeom>
          <a:solidFill>
            <a:schemeClr val="accent6">
              <a:lumMod val="50000"/>
            </a:schemeClr>
          </a:solidFill>
          <a:ln w="25400" cap="flat" cmpd="sng" algn="ctr">
            <a:solidFill>
              <a:sysClr val="window" lastClr="FFFFFF">
                <a:hueOff val="0"/>
                <a:satOff val="0"/>
                <a:lumOff val="0"/>
                <a:alphaOff val="0"/>
              </a:sysClr>
            </a:solidFill>
            <a:prstDash val="solid"/>
          </a:ln>
          <a:effectLst/>
        </p:spPr>
        <p:txBody>
          <a:bodyPr spcFirstLastPara="0" vert="horz" wrap="square" lIns="181319" tIns="181319" rIns="181319" bIns="181319" numCol="1" spcCol="1270" anchor="ctr" anchorCtr="0">
            <a:noAutofit/>
          </a:bodyPr>
          <a:lstStyle/>
          <a:p>
            <a:pPr lvl="0" algn="ctr" defTabSz="1422400">
              <a:lnSpc>
                <a:spcPct val="90000"/>
              </a:lnSpc>
              <a:spcBef>
                <a:spcPct val="0"/>
              </a:spcBef>
              <a:spcAft>
                <a:spcPct val="35000"/>
              </a:spcAft>
            </a:pP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Membantu</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para</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penganjur</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dan</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pihak</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penerbit</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dalam</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menyusun</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atur</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program yang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mengandungi</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aspek</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hiburan</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sejajar</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dengan</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didikan</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Islam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dengan</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mengambil</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kira</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keperluan</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masyarakat</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a:t>
            </a:r>
            <a:endParaRPr kumimoji="0" lang="en-MY" sz="2400" b="1" i="0" u="none" strike="noStrike" kern="1200" cap="none" spc="0" normalizeH="0" baseline="0" noProof="0" dirty="0">
              <a:ln w="6350" cmpd="sng">
                <a:solidFill>
                  <a:schemeClr val="bg2">
                    <a:lumMod val="10000"/>
                  </a:schemeClr>
                </a:solidFill>
                <a:prstDash val="solid"/>
              </a:ln>
              <a:solidFill>
                <a:srgbClr val="FFFFFF"/>
              </a:solidFill>
              <a:effectLst>
                <a:glow rad="101600">
                  <a:schemeClr val="tx1">
                    <a:alpha val="60000"/>
                  </a:schemeClr>
                </a:glow>
              </a:effectLst>
              <a:uLnTx/>
              <a:uFillTx/>
              <a:latin typeface="Arial" pitchFamily="34" charset="0"/>
              <a:cs typeface="Arial" pitchFamily="34" charset="0"/>
            </a:endParaRPr>
          </a:p>
        </p:txBody>
      </p:sp>
      <p:sp>
        <p:nvSpPr>
          <p:cNvPr id="6" name="Rectangle 5"/>
          <p:cNvSpPr/>
          <p:nvPr/>
        </p:nvSpPr>
        <p:spPr>
          <a:xfrm>
            <a:off x="1066800" y="3962400"/>
            <a:ext cx="7884876" cy="167640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181319" tIns="181319" rIns="181319" bIns="181319" numCol="1" spcCol="1270" anchor="ctr" anchorCtr="0">
            <a:noAutofit/>
          </a:bodyPr>
          <a:lstStyle/>
          <a:p>
            <a:pPr lvl="0" algn="ctr" defTabSz="1422400">
              <a:lnSpc>
                <a:spcPct val="90000"/>
              </a:lnSpc>
              <a:spcBef>
                <a:spcPct val="0"/>
              </a:spcBef>
              <a:spcAft>
                <a:spcPct val="35000"/>
              </a:spcAft>
            </a:pP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Membantu</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pihak</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berkuasa</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untuk</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memastikan</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penganjuran</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program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hiburan</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dalam</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bentuk</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tontonan</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terpimpin</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kepada</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masyarakat</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secara</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umumnya</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berteraskan</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akidah</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syariah</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dan</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nilai-nilai</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akhlak</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a:t>
            </a:r>
            <a:endParaRPr kumimoji="0" lang="en-MY" sz="2400" b="1" i="0" u="none" strike="noStrike" kern="1200" cap="none" spc="0" normalizeH="0" baseline="0" noProof="0" dirty="0">
              <a:ln w="6350" cmpd="sng">
                <a:solidFill>
                  <a:schemeClr val="bg2">
                    <a:lumMod val="10000"/>
                  </a:schemeClr>
                </a:solidFill>
                <a:prstDash val="solid"/>
              </a:ln>
              <a:solidFill>
                <a:srgbClr val="FFFFFF"/>
              </a:solidFill>
              <a:effectLst>
                <a:glow rad="101600">
                  <a:schemeClr val="tx1">
                    <a:alpha val="60000"/>
                  </a:schemeClr>
                </a:glow>
              </a:effectLst>
              <a:uLnTx/>
              <a:uFillTx/>
              <a:latin typeface="Arial" pitchFamily="34" charset="0"/>
              <a:cs typeface="Arial" pitchFamily="34" charset="0"/>
            </a:endParaRPr>
          </a:p>
        </p:txBody>
      </p:sp>
      <p:sp>
        <p:nvSpPr>
          <p:cNvPr id="7" name="Rectangle 6"/>
          <p:cNvSpPr/>
          <p:nvPr/>
        </p:nvSpPr>
        <p:spPr>
          <a:xfrm>
            <a:off x="1066800" y="5631160"/>
            <a:ext cx="7890455" cy="1182216"/>
          </a:xfrm>
          <a:prstGeom prst="rect">
            <a:avLst/>
          </a:prstGeom>
          <a:solidFill>
            <a:schemeClr val="accent6">
              <a:lumMod val="50000"/>
            </a:schemeClr>
          </a:solidFill>
          <a:ln w="25400" cap="flat" cmpd="sng" algn="ctr">
            <a:solidFill>
              <a:sysClr val="window" lastClr="FFFFFF">
                <a:hueOff val="0"/>
                <a:satOff val="0"/>
                <a:lumOff val="0"/>
                <a:alphaOff val="0"/>
              </a:sysClr>
            </a:solidFill>
            <a:prstDash val="solid"/>
          </a:ln>
          <a:effectLst/>
        </p:spPr>
        <p:txBody>
          <a:bodyPr spcFirstLastPara="0" vert="horz" wrap="square" lIns="181319" tIns="181319" rIns="181319" bIns="181319" numCol="1" spcCol="1270" anchor="ctr" anchorCtr="0">
            <a:noAutofit/>
          </a:bodyPr>
          <a:lstStyle/>
          <a:p>
            <a:pPr lvl="0" algn="ctr" defTabSz="1422400">
              <a:lnSpc>
                <a:spcPct val="90000"/>
              </a:lnSpc>
              <a:spcBef>
                <a:spcPct val="0"/>
              </a:spcBef>
              <a:spcAft>
                <a:spcPct val="35000"/>
              </a:spcAft>
            </a:pP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Memupuk</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kefahaman</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di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kalangan</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masyarakat</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awam</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mengenai</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bentuk</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hiburan</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yang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dianjurkan</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a:t>
            </a:r>
            <a:r>
              <a:rPr lang="en-MY" sz="2400" b="1" dirty="0" err="1">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dalam</a:t>
            </a:r>
            <a:r>
              <a:rPr lang="en-MY" sz="2400" b="1" dirty="0">
                <a:ln w="6350" cmpd="sng">
                  <a:solidFill>
                    <a:schemeClr val="bg2">
                      <a:lumMod val="10000"/>
                    </a:schemeClr>
                  </a:solidFill>
                  <a:prstDash val="solid"/>
                </a:ln>
                <a:solidFill>
                  <a:srgbClr val="FFFFFF"/>
                </a:solidFill>
                <a:effectLst>
                  <a:glow rad="101600">
                    <a:schemeClr val="tx1">
                      <a:alpha val="60000"/>
                    </a:schemeClr>
                  </a:glow>
                </a:effectLst>
                <a:latin typeface="Arial" pitchFamily="34" charset="0"/>
                <a:cs typeface="Arial" pitchFamily="34" charset="0"/>
              </a:rPr>
              <a:t> Islam.</a:t>
            </a:r>
            <a:endParaRPr kumimoji="0" lang="en-MY" sz="2400" b="1" i="0" u="none" strike="noStrike" kern="1200" cap="none" spc="0" normalizeH="0" baseline="0" noProof="0" dirty="0">
              <a:ln w="6350" cmpd="sng">
                <a:solidFill>
                  <a:schemeClr val="bg2">
                    <a:lumMod val="10000"/>
                  </a:schemeClr>
                </a:solidFill>
                <a:prstDash val="solid"/>
              </a:ln>
              <a:solidFill>
                <a:srgbClr val="FFFFFF"/>
              </a:solidFill>
              <a:effectLst>
                <a:glow rad="101600">
                  <a:schemeClr val="tx1">
                    <a:alpha val="60000"/>
                  </a:schemeClr>
                </a:glow>
              </a:effectLst>
              <a:uLnTx/>
              <a:uFillTx/>
              <a:latin typeface="Arial" pitchFamily="34" charset="0"/>
              <a:cs typeface="Arial" pitchFamily="34" charset="0"/>
            </a:endParaRPr>
          </a:p>
        </p:txBody>
      </p:sp>
      <p:sp>
        <p:nvSpPr>
          <p:cNvPr id="8" name="Heptagon 7"/>
          <p:cNvSpPr/>
          <p:nvPr/>
        </p:nvSpPr>
        <p:spPr>
          <a:xfrm>
            <a:off x="762000" y="1257300"/>
            <a:ext cx="609600" cy="647700"/>
          </a:xfrm>
          <a:prstGeom prst="heptagon">
            <a:avLst/>
          </a:prstGeom>
          <a:ln>
            <a:solidFill>
              <a:schemeClr val="tx1"/>
            </a:solidFill>
          </a:ln>
          <a:effectLst>
            <a:glow rad="101600">
              <a:schemeClr val="bg1">
                <a:alpha val="6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a:t>
            </a:r>
            <a:endPar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Heptagon 8"/>
          <p:cNvSpPr/>
          <p:nvPr/>
        </p:nvSpPr>
        <p:spPr>
          <a:xfrm>
            <a:off x="762000" y="5783560"/>
            <a:ext cx="609600" cy="647700"/>
          </a:xfrm>
          <a:prstGeom prst="heptagon">
            <a:avLst/>
          </a:prstGeom>
          <a:ln>
            <a:solidFill>
              <a:schemeClr val="tx1"/>
            </a:solidFill>
          </a:ln>
          <a:effectLst>
            <a:glow rad="101600">
              <a:schemeClr val="bg1">
                <a:alpha val="6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4</a:t>
            </a:r>
            <a:endPar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0" name="Heptagon 9"/>
          <p:cNvSpPr/>
          <p:nvPr/>
        </p:nvSpPr>
        <p:spPr>
          <a:xfrm>
            <a:off x="762000" y="2552700"/>
            <a:ext cx="609600" cy="647700"/>
          </a:xfrm>
          <a:prstGeom prst="heptagon">
            <a:avLst/>
          </a:prstGeom>
          <a:ln>
            <a:solidFill>
              <a:schemeClr val="tx1"/>
            </a:solidFill>
          </a:ln>
          <a:effectLst>
            <a:glow rad="101600">
              <a:schemeClr val="bg1">
                <a:alpha val="6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2</a:t>
            </a:r>
            <a:endPar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1" name="Heptagon 10"/>
          <p:cNvSpPr/>
          <p:nvPr/>
        </p:nvSpPr>
        <p:spPr>
          <a:xfrm>
            <a:off x="762000" y="4081401"/>
            <a:ext cx="609600" cy="647700"/>
          </a:xfrm>
          <a:prstGeom prst="heptagon">
            <a:avLst/>
          </a:prstGeom>
          <a:ln>
            <a:solidFill>
              <a:schemeClr val="tx1"/>
            </a:solidFill>
          </a:ln>
          <a:effectLst>
            <a:glow rad="101600">
              <a:schemeClr val="bg1">
                <a:alpha val="6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3</a:t>
            </a:r>
            <a:endPar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29405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8081" y="93072"/>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30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Luqman</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6</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323528" y="1526842"/>
            <a:ext cx="8534399" cy="1508105"/>
          </a:xfrm>
          <a:prstGeom prst="rect">
            <a:avLst/>
          </a:prstGeom>
          <a:solidFill>
            <a:schemeClr val="bg1">
              <a:alpha val="40000"/>
            </a:schemeClr>
          </a:solidFill>
        </p:spPr>
        <p:txBody>
          <a:bodyPr wrap="square">
            <a:spAutoFit/>
          </a:bodyPr>
          <a:lstStyle/>
          <a:p>
            <a:pPr algn="ctr" rtl="1"/>
            <a:r>
              <a:rPr lang="ar-SA"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وَمِنَ النَّاسِ مَن يَشْتَرِي لَهْوَ الْحَدِيثِ لِيُضِلَّ عَن سَبِيلِ </a:t>
            </a:r>
            <a:r>
              <a:rPr lang="ar-SA" sz="4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بِغَيْرِ عِلْمٍ وَيَتَّخِذَهَا هُزُوًا أُولَئِكَ لَهُمْ عَذَابٌ مُّهِينٌ</a:t>
            </a:r>
            <a:endParaRPr lang="ms-MY"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35496" y="3325048"/>
            <a:ext cx="8991600" cy="3416320"/>
          </a:xfrm>
          <a:prstGeom prst="rect">
            <a:avLst/>
          </a:prstGeom>
          <a:solidFill>
            <a:srgbClr val="0070C0">
              <a:alpha val="45000"/>
            </a:srgbClr>
          </a:solidFill>
        </p:spPr>
        <p:txBody>
          <a:bodyPr wrap="square">
            <a:spAutoFit/>
          </a:bodyPr>
          <a:lstStyle/>
          <a:p>
            <a:pPr algn="ct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ada di antara manusia ada orang yang memilih serta membelanjakan hartanya kepada cerita-cerita dan perkara-perkara hiburan yang melalaikan. Akibatnya boleh menyesatkan dirinya dan orang ramai dari agama Allah dengan tidak berdasarkan sebarang pengetahuan dan ada pula orang yang menjadikan agama Allah itu sebagai ejek-ejekan. Merekalah orang-orang yang akan beroleh azab yang menghinakan.”</a:t>
            </a:r>
            <a:endPar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29405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9"/>
          <p:cNvSpPr>
            <a:spLocks noChangeArrowheads="1"/>
          </p:cNvSpPr>
          <p:nvPr/>
        </p:nvSpPr>
        <p:spPr bwMode="auto">
          <a:xfrm>
            <a:off x="265112" y="188640"/>
            <a:ext cx="2571776" cy="842986"/>
          </a:xfrm>
          <a:prstGeom prst="roundRect">
            <a:avLst>
              <a:gd name="adj" fmla="val 16667"/>
            </a:avLst>
          </a:prstGeom>
          <a:solidFill>
            <a:schemeClr val="accent6">
              <a:lumMod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
        <p:nvSpPr>
          <p:cNvPr id="4" name="Rectangle 3"/>
          <p:cNvSpPr/>
          <p:nvPr/>
        </p:nvSpPr>
        <p:spPr>
          <a:xfrm>
            <a:off x="360040" y="1556792"/>
            <a:ext cx="8388424" cy="4154984"/>
          </a:xfrm>
          <a:prstGeom prst="rect">
            <a:avLst/>
          </a:prstGeom>
          <a:solidFill>
            <a:schemeClr val="bg1">
              <a:alpha val="49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ِلىْ وَلَكُمْ بِالْقُرْءَانِ الْعَظِيْمِ، وَنَفَعَنِى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وَياَ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نَجَاةَ التَّائِبِينَ. </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29405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232363717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17851951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14400" y="188640"/>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476046" y="1502979"/>
            <a:ext cx="8272418" cy="1862048"/>
          </a:xfrm>
          <a:prstGeom prst="rect">
            <a:avLst/>
          </a:prstGeom>
          <a:solidFill>
            <a:schemeClr val="bg1">
              <a:alpha val="54000"/>
            </a:schemeClr>
          </a:solid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4121785"/>
            <a:ext cx="9144000" cy="1323439"/>
          </a:xfrm>
          <a:prstGeom prst="rect">
            <a:avLst/>
          </a:prstGeom>
          <a:solidFill>
            <a:srgbClr val="00B0F0">
              <a:alpha val="38000"/>
            </a:srgbClr>
          </a:solid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729405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5720" y="201994"/>
            <a:ext cx="847728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3528" y="1468522"/>
            <a:ext cx="8496944" cy="1754326"/>
          </a:xfrm>
          <a:prstGeom prst="rect">
            <a:avLst/>
          </a:prstGeom>
          <a:solidFill>
            <a:schemeClr val="bg1">
              <a:alpha val="46000"/>
            </a:schemeClr>
          </a:solidFill>
          <a:ln>
            <a:noFill/>
          </a:ln>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اللهُ</a:t>
            </a:r>
            <a:r>
              <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وَحْدَهُ لاَ سَريكَ</a:t>
            </a:r>
            <a:r>
              <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640375"/>
            <a:ext cx="9144000" cy="2092881"/>
          </a:xfrm>
          <a:prstGeom prst="rect">
            <a:avLst/>
          </a:prstGeom>
          <a:solidFill>
            <a:srgbClr val="00B0F0">
              <a:alpha val="45000"/>
            </a:srgbClr>
          </a:solidFill>
          <a:ln w="12700">
            <a:noFill/>
          </a:ln>
        </p:spPr>
        <p:txBody>
          <a:bodyPr wrap="square">
            <a:spAutoFit/>
          </a:bodyPr>
          <a:lstStyle/>
          <a:p>
            <a:pPr algn="ctr" fontAlgn="auto">
              <a:spcBef>
                <a:spcPts val="0"/>
              </a:spcBef>
              <a:spcAft>
                <a:spcPts val="0"/>
              </a:spcAft>
              <a:defRPr/>
            </a:pP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s.a.w</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endPar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7294057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28610" y="64949"/>
            <a:ext cx="76533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95536" y="1793141"/>
            <a:ext cx="8382000" cy="1754326"/>
          </a:xfrm>
          <a:prstGeom prst="rect">
            <a:avLst/>
          </a:prstGeom>
          <a:solidFill>
            <a:schemeClr val="bg1">
              <a:alpha val="49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a:t>
            </a:r>
            <a:endPar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وَص</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 أَجْمَعِيْنَ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296578"/>
            <a:ext cx="9144000" cy="1292662"/>
          </a:xfrm>
          <a:prstGeom prst="rect">
            <a:avLst/>
          </a:prstGeom>
          <a:solidFill>
            <a:srgbClr val="00B0F0">
              <a:alpha val="35000"/>
            </a:srgbClr>
          </a:solidFill>
          <a:ln w="57150">
            <a:noFill/>
          </a:ln>
        </p:spPr>
        <p:txBody>
          <a:bodyPr wrap="square">
            <a:spAutoFit/>
          </a:bodyPr>
          <a:lstStyle/>
          <a:p>
            <a:pPr algn="ctr">
              <a:defRPr/>
            </a:pP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729405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600200" y="188698"/>
            <a:ext cx="600079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984563"/>
            <a:ext cx="9144000" cy="1172629"/>
          </a:xfrm>
          <a:prstGeom prst="rect">
            <a:avLst/>
          </a:prstGeom>
          <a:solidFill>
            <a:srgbClr val="00B0F0">
              <a:alpha val="39000"/>
            </a:srgbClr>
          </a:solidFill>
          <a:ln w="57150">
            <a:noFill/>
          </a:ln>
        </p:spPr>
        <p:txBody>
          <a:bodyPr wrap="square">
            <a:spAutoFit/>
          </a:bodyPr>
          <a:lstStyle/>
          <a:p>
            <a:pPr lvl="0" algn="ctr" defTabSz="1022350">
              <a:lnSpc>
                <a:spcPct val="90000"/>
              </a:lnSpc>
              <a:spcBef>
                <a:spcPct val="0"/>
              </a:spcBef>
              <a:spcAft>
                <a:spcPct val="35000"/>
              </a:spcAft>
            </a:pP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Bertakwa</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kepada</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ketahuilah</a:t>
            </a:r>
            <a:r>
              <a:rPr lang="en-US" sz="26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sesungguhnya</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SWT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sentiasa</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bersama</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orang-orang yang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bertakwa</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t>
            </a:r>
            <a:endParaRPr lang="en-MY"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406384" y="1569624"/>
            <a:ext cx="8388424" cy="923330"/>
          </a:xfrm>
          <a:prstGeom prst="rect">
            <a:avLst/>
          </a:prstGeom>
          <a:solidFill>
            <a:schemeClr val="bg1">
              <a:alpha val="46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وَاعْلَمُوْا أَنَّ اللهَ مَعَ الْمُتَّقِيْن.</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294057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85432451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66696" y="197346"/>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51520" y="1563757"/>
            <a:ext cx="8676456" cy="1754326"/>
          </a:xfrm>
          <a:prstGeom prst="rect">
            <a:avLst/>
          </a:prstGeom>
          <a:solidFill>
            <a:schemeClr val="bg1">
              <a:alpha val="48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3990543"/>
            <a:ext cx="9144000" cy="2092881"/>
          </a:xfrm>
          <a:prstGeom prst="rect">
            <a:avLst/>
          </a:prstGeom>
          <a:solidFill>
            <a:schemeClr val="accent1">
              <a:lumMod val="60000"/>
              <a:lumOff val="40000"/>
              <a:alpha val="51000"/>
            </a:schemeClr>
          </a:solidFill>
          <a:ln w="12700">
            <a:noFill/>
          </a:ln>
        </p:spPr>
        <p:txBody>
          <a:bodyPr wrap="square">
            <a:spAutoFit/>
          </a:bodyPr>
          <a:lstStyle/>
          <a:p>
            <a:pPr algn="ctr" fontAlgn="auto">
              <a:spcBef>
                <a:spcPts val="0"/>
              </a:spcBef>
              <a:spcAft>
                <a:spcPts val="0"/>
              </a:spcAft>
              <a:defRPr/>
            </a:pP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7294057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5245501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6130663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740481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512181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7747659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11763646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32061489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29690556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7860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28610" y="-7059"/>
            <a:ext cx="76533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95536" y="1721133"/>
            <a:ext cx="8382000" cy="1754326"/>
          </a:xfrm>
          <a:prstGeom prst="rect">
            <a:avLst/>
          </a:prstGeom>
          <a:solidFill>
            <a:schemeClr val="bg1">
              <a:alpha val="49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a:t>
            </a:r>
            <a:endPar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وَص</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 أَجْمَعِيْنَ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107504" y="4224570"/>
            <a:ext cx="8892480" cy="1292662"/>
          </a:xfrm>
          <a:prstGeom prst="rect">
            <a:avLst/>
          </a:prstGeom>
          <a:solidFill>
            <a:srgbClr val="00B0F0">
              <a:alpha val="35000"/>
            </a:srgbClr>
          </a:solidFill>
          <a:ln w="57150">
            <a:noFill/>
          </a:ln>
        </p:spPr>
        <p:txBody>
          <a:bodyPr wrap="square">
            <a:spAutoFit/>
          </a:bodyPr>
          <a:lstStyle/>
          <a:p>
            <a:pPr algn="ctr">
              <a:defRPr/>
            </a:pP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729405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95400" y="195352"/>
            <a:ext cx="685804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432048" y="1707520"/>
            <a:ext cx="8316416" cy="1754326"/>
          </a:xfrm>
          <a:prstGeom prst="rect">
            <a:avLst/>
          </a:prstGeom>
          <a:solidFill>
            <a:schemeClr val="bg1">
              <a:alpha val="47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إِتَّقُوْا الله،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أُوْصِيْكُمْ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وَإِيَّايَ بِتَقْوَى اللهِ،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فَقَدْ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فَازَ الْمُتَّقُوْنَ.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144016" y="4083784"/>
            <a:ext cx="8820472" cy="1631216"/>
          </a:xfrm>
          <a:prstGeom prst="rect">
            <a:avLst/>
          </a:prstGeom>
          <a:solidFill>
            <a:srgbClr val="00B0F0">
              <a:alpha val="43000"/>
            </a:srgbClr>
          </a:solidFill>
          <a:ln w="57150">
            <a:noFill/>
          </a:ln>
        </p:spPr>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Bertaqwalah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saya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berpesan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semua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agar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meningkatkan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ketakwaan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sesungguhnya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telah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berjaya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bagi</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orang yang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bertakwa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
            </a:r>
            <a:endParaRPr lang="en-GB"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Tree>
    <p:extLst>
      <p:ext uri="{BB962C8B-B14F-4D97-AF65-F5344CB8AC3E}">
        <p14:creationId xmlns:p14="http://schemas.microsoft.com/office/powerpoint/2010/main" val="1729405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7504" y="199172"/>
            <a:ext cx="8928992"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Ketakwaan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Sempurna</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331640" y="1363788"/>
            <a:ext cx="6480720" cy="1569660"/>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4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insan</a:t>
            </a:r>
            <a:r>
              <a:rPr lang="en-US" sz="24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cemerlang</a:t>
            </a:r>
            <a:r>
              <a:rPr lang="en-US" sz="24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meraih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kebahagiaan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hidup</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dunia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kesejahteraan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abadi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akhirat</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331640" y="3535740"/>
            <a:ext cx="6480720" cy="1569660"/>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terhasil</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bila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bawah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payung</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naungan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rahmat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kasih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sayang</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limpahan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keredhaan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Curved Down Arrow 5"/>
          <p:cNvSpPr/>
          <p:nvPr/>
        </p:nvSpPr>
        <p:spPr>
          <a:xfrm rot="16893027" flipH="1" flipV="1">
            <a:off x="7358051" y="2991170"/>
            <a:ext cx="1346668" cy="875659"/>
          </a:xfrm>
          <a:prstGeom prst="curvedDownArrow">
            <a:avLst/>
          </a:prstGeom>
          <a:solidFill>
            <a:schemeClr val="tx2">
              <a:lumMod val="60000"/>
              <a:lumOff val="40000"/>
            </a:schemeClr>
          </a:solidFill>
          <a:ln>
            <a:solidFill>
              <a:schemeClr val="tx1"/>
            </a:solidFill>
          </a:ln>
          <a:effectLst>
            <a:glow rad="101600">
              <a:schemeClr val="bg1">
                <a:alpha val="6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ms-MY">
              <a:solidFill>
                <a:schemeClr val="tx1"/>
              </a:solidFill>
            </a:endParaRPr>
          </a:p>
        </p:txBody>
      </p:sp>
    </p:spTree>
    <p:extLst>
      <p:ext uri="{BB962C8B-B14F-4D97-AF65-F5344CB8AC3E}">
        <p14:creationId xmlns:p14="http://schemas.microsoft.com/office/powerpoint/2010/main" val="1729405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9874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9512" y="217964"/>
            <a:ext cx="8712968" cy="553998"/>
          </a:xfrm>
          <a:prstGeom prst="rect">
            <a:avLst/>
          </a:prstGeom>
          <a:noFill/>
          <a:ln w="38100">
            <a:noFill/>
          </a:ln>
          <a:effectLst>
            <a:glow rad="101600">
              <a:schemeClr val="bg1">
                <a:alpha val="60000"/>
              </a:schemeClr>
            </a:glow>
          </a:effectLst>
        </p:spPr>
        <p:txBody>
          <a:bodyPr wrap="square">
            <a:spAutoFit/>
          </a:bodyPr>
          <a:lstStyle/>
          <a:p>
            <a:pPr algn="ct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Fitrah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semulajadi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manusia</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045836" y="3875564"/>
            <a:ext cx="6980319" cy="1569660"/>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p>
            <a:pPr algn="ct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Mestilah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mengikut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nilai-nilai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murni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diajar</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Islam</a:t>
            </a:r>
          </a:p>
          <a:p>
            <a:pPr algn="ct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Explosion 1 4"/>
          <p:cNvSpPr/>
          <p:nvPr/>
        </p:nvSpPr>
        <p:spPr>
          <a:xfrm>
            <a:off x="3755671" y="2109485"/>
            <a:ext cx="4045456" cy="1371600"/>
          </a:xfrm>
          <a:prstGeom prst="irregularSeal1">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Ketenangan</a:t>
            </a:r>
            <a:endParaRPr lang="ms-MY" sz="2400" dirty="0"/>
          </a:p>
        </p:txBody>
      </p:sp>
      <p:sp>
        <p:nvSpPr>
          <p:cNvPr id="6" name="Right Arrow 5"/>
          <p:cNvSpPr/>
          <p:nvPr/>
        </p:nvSpPr>
        <p:spPr>
          <a:xfrm>
            <a:off x="1231599" y="1772816"/>
            <a:ext cx="2371827" cy="1388825"/>
          </a:xfrm>
          <a:prstGeom prst="rightArrow">
            <a:avLst/>
          </a:prstGeom>
          <a:ln/>
        </p:spPr>
        <p:style>
          <a:lnRef idx="3">
            <a:schemeClr val="lt1"/>
          </a:lnRef>
          <a:fillRef idx="1">
            <a:schemeClr val="accent6"/>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HIBURAN</a:t>
            </a:r>
            <a:endPar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29405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9512" y="210706"/>
            <a:ext cx="8712968" cy="553998"/>
          </a:xfrm>
          <a:prstGeom prst="rect">
            <a:avLst/>
          </a:prstGeom>
          <a:noFill/>
          <a:ln w="38100">
            <a:noFill/>
          </a:ln>
          <a:effectLst>
            <a:glow rad="101600">
              <a:schemeClr val="bg1">
                <a:alpha val="60000"/>
              </a:schemeClr>
            </a:glow>
          </a:effectLst>
        </p:spPr>
        <p:txBody>
          <a:bodyPr wrap="square">
            <a:spAutoFit/>
          </a:bodyPr>
          <a:lstStyle/>
          <a:p>
            <a:pPr algn="ct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Aisyah</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menceritakan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58007" y="1412032"/>
            <a:ext cx="8681194" cy="769441"/>
          </a:xfrm>
          <a:prstGeom prst="rect">
            <a:avLst/>
          </a:prstGeom>
          <a:solidFill>
            <a:schemeClr val="tx2">
              <a:alpha val="64000"/>
            </a:schemeClr>
          </a:solidFill>
          <a:ln w="38100">
            <a:solidFill>
              <a:schemeClr val="tx1"/>
            </a:solidFill>
          </a:ln>
          <a:effectLst>
            <a:glow rad="101600">
              <a:schemeClr val="bg1">
                <a:alpha val="60000"/>
              </a:schemeClr>
            </a:glow>
          </a:effectLst>
        </p:spPr>
        <p:txBody>
          <a:bodyPr wrap="square">
            <a:spAutoFit/>
          </a:bodyPr>
          <a:lstStyle/>
          <a:p>
            <a:pPr algn="ct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Mendapati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bersamaku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hamba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perempuan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sedang</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menyanyikan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lagu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bughanya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52400" y="2250232"/>
            <a:ext cx="8694245" cy="769441"/>
          </a:xfrm>
          <a:prstGeom prst="rect">
            <a:avLst/>
          </a:prstGeom>
          <a:solidFill>
            <a:srgbClr val="00B0F0">
              <a:alpha val="63000"/>
            </a:srgbClr>
          </a:solidFill>
          <a:ln w="38100">
            <a:solidFill>
              <a:schemeClr val="tx1"/>
            </a:solidFill>
          </a:ln>
          <a:effectLst>
            <a:glow rad="101600">
              <a:schemeClr val="bg1">
                <a:alpha val="60000"/>
              </a:schemeClr>
            </a:glow>
          </a:effectLst>
        </p:spPr>
        <p:txBody>
          <a:bodyPr wrap="square">
            <a:spAutoFit/>
          </a:bodyPr>
          <a:lstStyle/>
          <a:p>
            <a:pPr algn="ct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Baginda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kemudian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berbaring</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tanpa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endPar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a:p>
            <a:pPr algn="ct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memandang</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arah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kami.</a:t>
            </a:r>
            <a:endPar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158007" y="3012232"/>
            <a:ext cx="8681194" cy="1508105"/>
          </a:xfrm>
          <a:prstGeom prst="rect">
            <a:avLst/>
          </a:prstGeom>
          <a:solidFill>
            <a:schemeClr val="tx2">
              <a:alpha val="64000"/>
            </a:schemeClr>
          </a:solidFill>
          <a:ln w="38100">
            <a:solidFill>
              <a:schemeClr val="tx1"/>
            </a:solidFill>
          </a:ln>
          <a:effectLst>
            <a:glow rad="101600">
              <a:schemeClr val="bg1">
                <a:alpha val="60000"/>
              </a:schemeClr>
            </a:glow>
          </a:effectLst>
        </p:spPr>
        <p:txBody>
          <a:bodyPr wrap="square">
            <a:spAutoFit/>
          </a:bodyPr>
          <a:lstStyle/>
          <a:p>
            <a:pPr algn="ct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Tiba-tiba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bapaku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Abu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Bakar</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as-</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Siddiq</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datang</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rumahku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lalu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menegurku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beliau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berkata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endPar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Apakah</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patut</a:t>
            </a:r>
            <a:r>
              <a:rPr lang="en-US"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seruling</a:t>
            </a:r>
            <a:r>
              <a:rPr lang="en-US"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syaitan</a:t>
            </a:r>
            <a:r>
              <a:rPr lang="en-US"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diperdengarkan</a:t>
            </a:r>
            <a:r>
              <a:rPr lang="en-US"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kepada</a:t>
            </a:r>
            <a:r>
              <a:rPr lang="en-US"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baginda</a:t>
            </a:r>
            <a:r>
              <a:rPr lang="en-US"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Nabi</a:t>
            </a:r>
            <a:r>
              <a:rPr lang="en-US"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s.a.w</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endParaRPr lang="en-US"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7" name="Rectangle 6"/>
          <p:cNvSpPr/>
          <p:nvPr/>
        </p:nvSpPr>
        <p:spPr>
          <a:xfrm>
            <a:off x="152400" y="4536232"/>
            <a:ext cx="8694245" cy="1138773"/>
          </a:xfrm>
          <a:prstGeom prst="rect">
            <a:avLst/>
          </a:prstGeom>
          <a:solidFill>
            <a:srgbClr val="00B0F0">
              <a:alpha val="63000"/>
            </a:srgbClr>
          </a:solidFill>
          <a:ln w="38100">
            <a:solidFill>
              <a:schemeClr val="tx1"/>
            </a:solidFill>
          </a:ln>
          <a:effectLst>
            <a:glow rad="101600">
              <a:schemeClr val="bg1">
                <a:alpha val="60000"/>
              </a:schemeClr>
            </a:glow>
          </a:effectLst>
        </p:spPr>
        <p:txBody>
          <a:bodyPr wrap="square">
            <a:spAutoFit/>
          </a:bodyPr>
          <a:lstStyle/>
          <a:p>
            <a:pPr algn="ct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Nabi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s.a.w</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berpaling</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arah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Abu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Bakar</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as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Siddiq</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lalu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bersabda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endPar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a:p>
            <a:pPr algn="ct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a:t>
            </a:r>
            <a:r>
              <a:rPr lang="en-US" sz="2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Biarkan</a:t>
            </a:r>
            <a:r>
              <a:rPr lang="en-US"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 </a:t>
            </a:r>
            <a:r>
              <a:rPr lang="en-US" sz="2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kedua</a:t>
            </a:r>
            <a:r>
              <a:rPr lang="en-US"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 </a:t>
            </a:r>
            <a:r>
              <a:rPr lang="en-US" sz="2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hamba</a:t>
            </a:r>
            <a:r>
              <a:rPr lang="en-US"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 </a:t>
            </a:r>
            <a:r>
              <a:rPr lang="en-US" sz="2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itu</a:t>
            </a:r>
            <a:r>
              <a:rPr lang="en-US"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 </a:t>
            </a:r>
            <a:r>
              <a:rPr lang="en-US" sz="2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meneruskan</a:t>
            </a:r>
            <a:r>
              <a:rPr lang="en-US"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 </a:t>
            </a:r>
            <a:r>
              <a:rPr lang="en-US" sz="2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nyanyian</a:t>
            </a:r>
            <a:r>
              <a:rPr lang="en-US"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 </a:t>
            </a:r>
            <a:r>
              <a:rPr lang="en-US" sz="2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mereka</a:t>
            </a:r>
            <a:r>
              <a:rPr lang="en-US"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a:t>
            </a:r>
            <a:endParaRPr lang="en-US"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8" name="Rectangle 7"/>
          <p:cNvSpPr/>
          <p:nvPr/>
        </p:nvSpPr>
        <p:spPr>
          <a:xfrm>
            <a:off x="151481" y="5679232"/>
            <a:ext cx="8681194" cy="1107996"/>
          </a:xfrm>
          <a:prstGeom prst="rect">
            <a:avLst/>
          </a:prstGeom>
          <a:solidFill>
            <a:schemeClr val="tx2">
              <a:alpha val="64000"/>
            </a:schemeClr>
          </a:solidFill>
          <a:ln w="38100">
            <a:solidFill>
              <a:schemeClr val="tx1"/>
            </a:solidFill>
          </a:ln>
          <a:effectLst>
            <a:glow rad="101600">
              <a:schemeClr val="bg1">
                <a:alpha val="60000"/>
              </a:schemeClr>
            </a:glow>
          </a:effectLst>
        </p:spPr>
        <p:txBody>
          <a:bodyPr wrap="square">
            <a:spAutoFit/>
          </a:bodyPr>
          <a:lstStyle/>
          <a:p>
            <a:pPr algn="ct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Saya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kemudian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menyuruh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kedua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hamba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tersebut</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berhenti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menyanyi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meminta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supaya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keluar</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rumah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Peristiwa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berlaku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raya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ectangle 8"/>
          <p:cNvSpPr/>
          <p:nvPr/>
        </p:nvSpPr>
        <p:spPr>
          <a:xfrm>
            <a:off x="151481" y="954832"/>
            <a:ext cx="8694245" cy="430887"/>
          </a:xfrm>
          <a:prstGeom prst="rect">
            <a:avLst/>
          </a:prstGeom>
          <a:solidFill>
            <a:srgbClr val="00B0F0">
              <a:alpha val="63000"/>
            </a:srgbClr>
          </a:solidFill>
          <a:ln w="38100">
            <a:solidFill>
              <a:schemeClr val="tx1"/>
            </a:solidFill>
          </a:ln>
          <a:effectLst>
            <a:glow rad="101600">
              <a:schemeClr val="bg1">
                <a:alpha val="60000"/>
              </a:schemeClr>
            </a:glow>
          </a:effectLst>
        </p:spPr>
        <p:txBody>
          <a:bodyPr wrap="square">
            <a:spAutoFit/>
          </a:bodyPr>
          <a:lstStyle/>
          <a:p>
            <a:pPr algn="ctr" fontAlgn="auto">
              <a:spcBef>
                <a:spcPts val="0"/>
              </a:spcBef>
              <a:spcAft>
                <a:spcPts val="0"/>
              </a:spcAft>
              <a:defRPr/>
            </a:pP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pulang</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rumahku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29405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TotalTime>
  <Words>1501</Words>
  <Application>Microsoft Office PowerPoint</Application>
  <PresentationFormat>On-screen Show (4:3)</PresentationFormat>
  <Paragraphs>150</Paragraphs>
  <Slides>38</Slides>
  <Notes>0</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ustaz aizi</dc:creator>
  <cp:lastModifiedBy>wanshahril</cp:lastModifiedBy>
  <cp:revision>6</cp:revision>
  <dcterms:created xsi:type="dcterms:W3CDTF">2015-09-02T11:15:49Z</dcterms:created>
  <dcterms:modified xsi:type="dcterms:W3CDTF">2015-09-03T07:19:39Z</dcterms:modified>
</cp:coreProperties>
</file>